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2" r:id="rId7"/>
    <p:sldId id="263" r:id="rId8"/>
    <p:sldId id="264" r:id="rId9"/>
    <p:sldId id="265" r:id="rId10"/>
    <p:sldId id="266" r:id="rId11"/>
    <p:sldId id="261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6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4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4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4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2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5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80B8-0C2A-4F00-8C43-C4F5CD621442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183E-5083-4E4F-A635-2F30D25D5D3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2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 userDrawn="1"/>
        </p:nvSpPr>
        <p:spPr>
          <a:xfrm>
            <a:off x="215516" y="260648"/>
            <a:ext cx="8712968" cy="6336704"/>
          </a:xfrm>
          <a:prstGeom prst="frame">
            <a:avLst>
              <a:gd name="adj1" fmla="val 1126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11560" y="5085184"/>
            <a:ext cx="0" cy="144016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460432" y="332656"/>
            <a:ext cx="0" cy="144016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215516" y="6129300"/>
            <a:ext cx="3924436" cy="1800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4932040" y="728700"/>
            <a:ext cx="3924436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Фигура, имеющая форму буквы L 13"/>
          <p:cNvSpPr/>
          <p:nvPr userDrawn="1"/>
        </p:nvSpPr>
        <p:spPr>
          <a:xfrm>
            <a:off x="179512" y="4725144"/>
            <a:ext cx="4824536" cy="1897360"/>
          </a:xfrm>
          <a:prstGeom prst="corner">
            <a:avLst>
              <a:gd name="adj1" fmla="val 7476"/>
              <a:gd name="adj2" fmla="val 698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гура, имеющая форму буквы L 15"/>
          <p:cNvSpPr/>
          <p:nvPr userDrawn="1"/>
        </p:nvSpPr>
        <p:spPr>
          <a:xfrm flipH="1" flipV="1">
            <a:off x="4139952" y="235496"/>
            <a:ext cx="4824536" cy="1897360"/>
          </a:xfrm>
          <a:prstGeom prst="corner">
            <a:avLst>
              <a:gd name="adj1" fmla="val 7476"/>
              <a:gd name="adj2" fmla="val 698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xyst.ru/wp-content/uploads/2017/06/1005749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93175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«Педагогическая поэма»- </a:t>
            </a:r>
            <a:b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уроки педагогики</a:t>
            </a:r>
            <a:endParaRPr lang="ru-RU" sz="5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373216"/>
            <a:ext cx="3528392" cy="982960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Автор работы:</a:t>
            </a:r>
          </a:p>
          <a:p>
            <a:r>
              <a:rPr lang="ru-RU" sz="180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  учитель русского языка и литературы</a:t>
            </a:r>
          </a:p>
          <a:p>
            <a:r>
              <a:rPr lang="ru-RU" sz="1800" dirty="0" smtClean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Cambria Math" pitchFamily="18" charset="0"/>
              </a:rPr>
              <a:t>Верещагина  Зоя Анатольевна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7633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Макаренко разрабатывает педагогическую систему</a:t>
            </a:r>
          </a:p>
        </p:txBody>
      </p:sp>
      <p:sp>
        <p:nvSpPr>
          <p:cNvPr id="3" name="Овал 2"/>
          <p:cNvSpPr/>
          <p:nvPr/>
        </p:nvSpPr>
        <p:spPr>
          <a:xfrm>
            <a:off x="827584" y="1700808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b="1" dirty="0"/>
              <a:t>Воспитание в коллективе и через коллектив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26360" y="3991830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ru-RU" b="1" dirty="0"/>
              <a:t>Самоуправление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672442" y="1705205"/>
            <a:ext cx="17281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Доверие и любовь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16391" y="1705205"/>
            <a:ext cx="19442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ru-RU" b="1" dirty="0"/>
              <a:t>Воспитание трудом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20072" y="3414409"/>
            <a:ext cx="260449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ru-RU" sz="2000" b="1" dirty="0"/>
              <a:t>Дисциплина – залог успешного воспитания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77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01" y="980728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dirty="0"/>
              <a:t>Современная действительность не только не отходит от идей Макаренко, а, напротив, подчёркивает их </a:t>
            </a:r>
            <a:r>
              <a:rPr lang="ru-RU" sz="2000" b="1" dirty="0">
                <a:solidFill>
                  <a:srgbClr val="336600"/>
                </a:solidFill>
              </a:rPr>
              <a:t>актуальность и практическую ценность</a:t>
            </a:r>
            <a:r>
              <a:rPr lang="ru-RU" sz="2000" dirty="0"/>
              <a:t>.</a:t>
            </a:r>
          </a:p>
          <a:p>
            <a:pPr hangingPunct="0"/>
            <a:r>
              <a:rPr lang="ru-RU" sz="2000" dirty="0"/>
              <a:t>Введение </a:t>
            </a:r>
            <a:r>
              <a:rPr lang="ru-RU" sz="2000" b="1" dirty="0">
                <a:solidFill>
                  <a:srgbClr val="336600"/>
                </a:solidFill>
              </a:rPr>
              <a:t>новых стандартов образования</a:t>
            </a:r>
            <a:r>
              <a:rPr lang="ru-RU" sz="2000" dirty="0"/>
              <a:t>, ориентированных на приобретение знаний, умений и навыков через осуществление активной практической деятельности, подтверждает правоту идей гениального педагога. Макаренко говорил, что начальный этап всего воспитательного процесса — это </a:t>
            </a:r>
            <a:r>
              <a:rPr lang="ru-RU" sz="2000" b="1" dirty="0">
                <a:solidFill>
                  <a:srgbClr val="336600"/>
                </a:solidFill>
              </a:rPr>
              <a:t>педагогическое проектирование</a:t>
            </a:r>
            <a:r>
              <a:rPr lang="ru-RU" sz="2000" dirty="0"/>
              <a:t>. И мы в унисон поддерживаем его, беря целеполагание за основу организации учебного процесса. </a:t>
            </a:r>
            <a:r>
              <a:rPr lang="ru-RU" sz="2000" b="1" dirty="0" smtClean="0">
                <a:solidFill>
                  <a:srgbClr val="336600"/>
                </a:solidFill>
              </a:rPr>
              <a:t>«</a:t>
            </a:r>
            <a:r>
              <a:rPr lang="ru-RU" sz="2000" b="1" dirty="0">
                <a:solidFill>
                  <a:srgbClr val="336600"/>
                </a:solidFill>
              </a:rPr>
              <a:t>Мы должны знать, чего мы добиваемся... Ни одно действие педагога не должно стоять в стороне от поставленных </a:t>
            </a:r>
            <a:r>
              <a:rPr lang="ru-RU" sz="2000" b="1" dirty="0" smtClean="0">
                <a:solidFill>
                  <a:srgbClr val="336600"/>
                </a:solidFill>
              </a:rPr>
              <a:t>целей», </a:t>
            </a:r>
            <a:r>
              <a:rPr lang="ru-RU" sz="2000" dirty="0" smtClean="0"/>
              <a:t>- сердцевина, ядро </a:t>
            </a:r>
            <a:r>
              <a:rPr lang="ru-RU" sz="2000" dirty="0"/>
              <a:t>педагогической теории Макаренко является его учение о коллективе.</a:t>
            </a:r>
          </a:p>
          <a:p>
            <a:pPr hangingPunct="0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7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01" y="980728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dirty="0"/>
              <a:t>Современная действительность не только не отходит от идей Макаренко, а, напротив, подчёркивает их </a:t>
            </a:r>
            <a:r>
              <a:rPr lang="ru-RU" sz="2000" b="1" dirty="0">
                <a:solidFill>
                  <a:srgbClr val="336600"/>
                </a:solidFill>
              </a:rPr>
              <a:t>актуальность и практическую ценность</a:t>
            </a:r>
            <a:r>
              <a:rPr lang="ru-RU" sz="2000" dirty="0"/>
              <a:t>.</a:t>
            </a:r>
          </a:p>
          <a:p>
            <a:pPr hangingPunct="0"/>
            <a:r>
              <a:rPr lang="ru-RU" sz="2000" dirty="0"/>
              <a:t>Введение </a:t>
            </a:r>
            <a:r>
              <a:rPr lang="ru-RU" sz="2000" b="1" dirty="0">
                <a:solidFill>
                  <a:srgbClr val="336600"/>
                </a:solidFill>
              </a:rPr>
              <a:t>новых стандартов образования</a:t>
            </a:r>
            <a:r>
              <a:rPr lang="ru-RU" sz="2000" dirty="0"/>
              <a:t>, ориентированных на приобретение знаний, умений и навыков через осуществление активной практической деятельности, подтверждает правоту идей гениального педагога. Макаренко говорил, что начальный этап всего воспитательного процесса — это </a:t>
            </a:r>
            <a:r>
              <a:rPr lang="ru-RU" sz="2000" b="1" dirty="0">
                <a:solidFill>
                  <a:srgbClr val="336600"/>
                </a:solidFill>
              </a:rPr>
              <a:t>педагогическое проектирование</a:t>
            </a:r>
            <a:r>
              <a:rPr lang="ru-RU" sz="2000" dirty="0"/>
              <a:t>. И мы в унисон поддерживаем его, беря целеполагание за основу организации учебного процесса. </a:t>
            </a:r>
            <a:r>
              <a:rPr lang="ru-RU" sz="2000" b="1" dirty="0" smtClean="0">
                <a:solidFill>
                  <a:srgbClr val="336600"/>
                </a:solidFill>
              </a:rPr>
              <a:t>«</a:t>
            </a:r>
            <a:r>
              <a:rPr lang="ru-RU" sz="2000" b="1" dirty="0">
                <a:solidFill>
                  <a:srgbClr val="336600"/>
                </a:solidFill>
              </a:rPr>
              <a:t>Мы должны знать, чего мы добиваемся... Ни одно действие педагога не должно стоять в стороне от поставленных </a:t>
            </a:r>
            <a:r>
              <a:rPr lang="ru-RU" sz="2000" b="1" dirty="0" smtClean="0">
                <a:solidFill>
                  <a:srgbClr val="336600"/>
                </a:solidFill>
              </a:rPr>
              <a:t>целей», </a:t>
            </a:r>
            <a:r>
              <a:rPr lang="ru-RU" sz="2000" dirty="0" smtClean="0"/>
              <a:t>- сердцевина, ядро </a:t>
            </a:r>
            <a:r>
              <a:rPr lang="ru-RU" sz="2000" dirty="0"/>
              <a:t>педагогической теории Макаренко является его учение о коллективе.</a:t>
            </a:r>
          </a:p>
          <a:p>
            <a:pPr hangingPunct="0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zentacii.org/upload/cloud/19/09/164772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18710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«От меня и моих товарищей зависит, будет ли сегодня вкусный завтрак, обед и ужин; от нас зависит, будет ли у нас крыша над головой и чистая постель; будут ли уроки и вечерние чтения книг; будет ли театр. Если я не выполню свою часть работы – усилия моих товарищей пойдут насмарку». Таким образом, каждый ребенок, от малыша до переростка, осознают свою ответственность за жизнь всего коллектива в колонии.» </a:t>
            </a:r>
          </a:p>
        </p:txBody>
      </p:sp>
      <p:pic>
        <p:nvPicPr>
          <p:cNvPr id="1026" name="Picture 2" descr="https://litinteres.ru/wp-content/uploads/2021/04/1-1-560x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97" y="2967863"/>
            <a:ext cx="3312368" cy="3199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3990339/pub_640051ca53118071fa2a713f_6400532ff4703b15ca0e575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661348" cy="37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…что </a:t>
            </a:r>
            <a:r>
              <a:rPr lang="ru-RU" sz="2400" i="1" dirty="0"/>
              <a:t>же легло в основу «Педагогической поэмы» Макаренко, что побудило его к написанию этого гениального </a:t>
            </a:r>
            <a:r>
              <a:rPr lang="ru-RU" sz="2400" i="1" dirty="0" smtClean="0"/>
              <a:t>произведения…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095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b="1" dirty="0"/>
              <a:t>Стихотворное произведение, в котором развернутый сюжет сочетается с развитием образа лирического героя. Для поэмы характерны многоплановость, наличие действующих лиц, детальное изображение событий и персонажей, продолжительное действие, лирические </a:t>
            </a:r>
            <a:r>
              <a:rPr lang="ru-RU" sz="2400" b="1" dirty="0" smtClean="0"/>
              <a:t>отступления</a:t>
            </a:r>
            <a:r>
              <a:rPr lang="ru-RU" sz="2400" b="1" dirty="0"/>
              <a:t>…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580040" y="3212976"/>
            <a:ext cx="57606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media.baamboozle.com/uploads/images/113584/1602663731_152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1328936" cy="16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1156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Макаренко разрабатывает педагогическую систему</a:t>
            </a:r>
          </a:p>
        </p:txBody>
      </p:sp>
      <p:sp>
        <p:nvSpPr>
          <p:cNvPr id="3" name="Овал 2"/>
          <p:cNvSpPr/>
          <p:nvPr/>
        </p:nvSpPr>
        <p:spPr>
          <a:xfrm>
            <a:off x="1290014" y="1988840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11760" y="371703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88224" y="2060848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1988840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48306" y="3667794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media.baamboozle.com/uploads/images/113584/1602663731_1529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44" y="3989337"/>
            <a:ext cx="1328936" cy="16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2924944"/>
            <a:ext cx="195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Фрагмент фильма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7633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Макаренко разрабатывает педагогическую систему</a:t>
            </a:r>
          </a:p>
        </p:txBody>
      </p:sp>
      <p:sp>
        <p:nvSpPr>
          <p:cNvPr id="3" name="Овал 2"/>
          <p:cNvSpPr/>
          <p:nvPr/>
        </p:nvSpPr>
        <p:spPr>
          <a:xfrm>
            <a:off x="827584" y="1700808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b="1" dirty="0"/>
              <a:t>Воспитание в коллективе и через коллектив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11760" y="371703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88224" y="2060848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1988840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48306" y="3667794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7633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Макаренко разрабатывает педагогическую систему</a:t>
            </a:r>
          </a:p>
        </p:txBody>
      </p:sp>
      <p:sp>
        <p:nvSpPr>
          <p:cNvPr id="3" name="Овал 2"/>
          <p:cNvSpPr/>
          <p:nvPr/>
        </p:nvSpPr>
        <p:spPr>
          <a:xfrm>
            <a:off x="827584" y="1700808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b="1" dirty="0"/>
              <a:t>Воспитание в коллективе и через коллектив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11760" y="371703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88224" y="2060848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16391" y="1705205"/>
            <a:ext cx="19442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ru-RU" b="1" dirty="0"/>
              <a:t>Воспитание трудом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448306" y="3667794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7633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Макаренко разрабатывает педагогическую систему</a:t>
            </a:r>
          </a:p>
        </p:txBody>
      </p:sp>
      <p:sp>
        <p:nvSpPr>
          <p:cNvPr id="3" name="Овал 2"/>
          <p:cNvSpPr/>
          <p:nvPr/>
        </p:nvSpPr>
        <p:spPr>
          <a:xfrm>
            <a:off x="827584" y="1700808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b="1" dirty="0"/>
              <a:t>Воспитание в коллективе и через коллектив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11760" y="371703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72442" y="1705205"/>
            <a:ext cx="17281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Доверие и любовь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16391" y="1705205"/>
            <a:ext cx="19442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ru-RU" b="1" dirty="0"/>
              <a:t>Воспитание трудом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448306" y="3667794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7633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Макаренко разрабатывает педагогическую систему</a:t>
            </a:r>
          </a:p>
        </p:txBody>
      </p:sp>
      <p:sp>
        <p:nvSpPr>
          <p:cNvPr id="3" name="Овал 2"/>
          <p:cNvSpPr/>
          <p:nvPr/>
        </p:nvSpPr>
        <p:spPr>
          <a:xfrm>
            <a:off x="827584" y="1700808"/>
            <a:ext cx="252028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ru-RU" b="1" dirty="0"/>
              <a:t>Воспитание в коллективе и через коллектив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26360" y="3991830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ru-RU" b="1" dirty="0"/>
              <a:t>Самоуправление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672442" y="1705205"/>
            <a:ext cx="17281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Доверие и любовь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16391" y="1705205"/>
            <a:ext cx="19442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ru-RU" b="1" dirty="0"/>
              <a:t>Воспитание трудом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448306" y="3667794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445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«Педагогическая поэма»-  уроки педагогики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18</cp:revision>
  <dcterms:created xsi:type="dcterms:W3CDTF">2023-09-20T14:08:13Z</dcterms:created>
  <dcterms:modified xsi:type="dcterms:W3CDTF">2023-10-19T12:47:05Z</dcterms:modified>
</cp:coreProperties>
</file>