
<file path=[Content_Types].xml><?xml version="1.0" encoding="utf-8"?>
<Types xmlns="http://schemas.openxmlformats.org/package/2006/content-types">
  <Default Extension="png" ContentType="image/png"/>
  <Default Extension="mp3" ContentType="audio/mp3"/>
  <Default Extension="jpeg" ContentType="image/jpeg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64" r:id="rId3"/>
    <p:sldId id="263" r:id="rId4"/>
    <p:sldId id="258" r:id="rId5"/>
    <p:sldId id="266" r:id="rId6"/>
    <p:sldId id="276" r:id="rId7"/>
    <p:sldId id="281" r:id="rId8"/>
    <p:sldId id="279" r:id="rId9"/>
    <p:sldId id="265" r:id="rId10"/>
    <p:sldId id="280" r:id="rId11"/>
    <p:sldId id="259" r:id="rId12"/>
    <p:sldId id="261" r:id="rId13"/>
    <p:sldId id="269" r:id="rId14"/>
    <p:sldId id="268" r:id="rId15"/>
    <p:sldId id="270" r:id="rId16"/>
    <p:sldId id="271" r:id="rId17"/>
    <p:sldId id="262" r:id="rId18"/>
    <p:sldId id="273" r:id="rId19"/>
    <p:sldId id="272" r:id="rId20"/>
    <p:sldId id="274" r:id="rId21"/>
    <p:sldId id="275" r:id="rId22"/>
    <p:sldId id="260" r:id="rId23"/>
    <p:sldId id="277" r:id="rId24"/>
    <p:sldId id="278" r:id="rId25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99"/>
    <a:srgbClr val="6600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87" d="100"/>
          <a:sy n="87" d="100"/>
        </p:scale>
        <p:origin x="-1062" y="-7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12.11.2023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12.11.2023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12.11.2023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12.11.2023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12.11.2023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12.11.2023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12.11.2023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12.11.2023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12.11.2023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12.11.2023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12.11.2023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t>12.11.2023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9.gif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gif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jpe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7.png"/><Relationship Id="rId4" Type="http://schemas.openxmlformats.org/officeDocument/2006/relationships/image" Target="../media/image6.jpe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microsoft.com/office/2007/relationships/media" Target="../media/media2.mp3"/><Relationship Id="rId1" Type="http://schemas.openxmlformats.org/officeDocument/2006/relationships/audio" Target="NULL" TargetMode="External"/><Relationship Id="rId6" Type="http://schemas.openxmlformats.org/officeDocument/2006/relationships/image" Target="../media/image7.png"/><Relationship Id="rId5" Type="http://schemas.openxmlformats.org/officeDocument/2006/relationships/image" Target="../media/image5.jpeg"/><Relationship Id="rId4" Type="http://schemas.openxmlformats.org/officeDocument/2006/relationships/image" Target="../media/image9.gi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DDEBCF"/>
            </a:gs>
            <a:gs pos="50000">
              <a:srgbClr val="9CB86E"/>
            </a:gs>
            <a:gs pos="100000">
              <a:srgbClr val="156B13"/>
            </a:gs>
          </a:gsLst>
          <a:lin ang="54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dmin\Desktop\Педагог года\Верещагина Зоя Анатольевна-24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656" y="188640"/>
            <a:ext cx="3459084" cy="489039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" name="Группа 6"/>
          <p:cNvGrpSpPr/>
          <p:nvPr/>
        </p:nvGrpSpPr>
        <p:grpSpPr>
          <a:xfrm>
            <a:off x="1979712" y="946583"/>
            <a:ext cx="7056783" cy="5565987"/>
            <a:chOff x="2312062" y="1049158"/>
            <a:chExt cx="6123681" cy="5859878"/>
          </a:xfrm>
        </p:grpSpPr>
        <p:sp>
          <p:nvSpPr>
            <p:cNvPr id="3" name="Прямоугольник 2"/>
            <p:cNvSpPr/>
            <p:nvPr/>
          </p:nvSpPr>
          <p:spPr>
            <a:xfrm>
              <a:off x="2312062" y="1049158"/>
              <a:ext cx="6123681" cy="2041373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ru-RU" sz="6000" b="1" dirty="0" smtClean="0">
                  <a:ln w="19050">
                    <a:solidFill>
                      <a:prstClr val="white"/>
                    </a:solidFill>
                    <a:prstDash val="solid"/>
                  </a:ln>
                  <a:solidFill>
                    <a:srgbClr val="000099"/>
                  </a:solidFill>
                  <a:effectLst>
                    <a:outerShdw blurRad="50000" dist="50800" dir="7500000" algn="tl">
                      <a:srgbClr val="000000">
                        <a:shade val="5000"/>
                        <a:alpha val="35000"/>
                      </a:srgbClr>
                    </a:outerShdw>
                  </a:effectLst>
                  <a:latin typeface="Monotype Corsiva" pitchFamily="66" charset="0"/>
                  <a:cs typeface="Arial" charset="0"/>
                </a:rPr>
                <a:t>Добро пожаловать </a:t>
              </a:r>
            </a:p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ru-RU" sz="6000" b="1" dirty="0">
                  <a:ln w="19050">
                    <a:solidFill>
                      <a:prstClr val="white"/>
                    </a:solidFill>
                    <a:prstDash val="solid"/>
                  </a:ln>
                  <a:solidFill>
                    <a:srgbClr val="000099"/>
                  </a:solidFill>
                  <a:effectLst>
                    <a:outerShdw blurRad="50000" dist="50800" dir="7500000" algn="tl">
                      <a:srgbClr val="000000">
                        <a:shade val="5000"/>
                        <a:alpha val="35000"/>
                      </a:srgbClr>
                    </a:outerShdw>
                  </a:effectLst>
                  <a:latin typeface="Monotype Corsiva" pitchFamily="66" charset="0"/>
                  <a:cs typeface="Arial" charset="0"/>
                </a:rPr>
                <a:t>н</a:t>
              </a:r>
              <a:r>
                <a:rPr lang="ru-RU" sz="6000" b="1" dirty="0" smtClean="0">
                  <a:ln w="19050">
                    <a:solidFill>
                      <a:prstClr val="white"/>
                    </a:solidFill>
                    <a:prstDash val="solid"/>
                  </a:ln>
                  <a:solidFill>
                    <a:srgbClr val="000099"/>
                  </a:solidFill>
                  <a:effectLst>
                    <a:outerShdw blurRad="50000" dist="50800" dir="7500000" algn="tl">
                      <a:srgbClr val="000000">
                        <a:shade val="5000"/>
                        <a:alpha val="35000"/>
                      </a:srgbClr>
                    </a:outerShdw>
                  </a:effectLst>
                  <a:latin typeface="Monotype Corsiva" pitchFamily="66" charset="0"/>
                  <a:cs typeface="Arial" charset="0"/>
                </a:rPr>
                <a:t>а  урок  литературы</a:t>
              </a:r>
              <a:endParaRPr lang="ru-RU" sz="6000" b="1" dirty="0">
                <a:ln w="19050">
                  <a:solidFill>
                    <a:prstClr val="white"/>
                  </a:solidFill>
                  <a:prstDash val="solid"/>
                </a:ln>
                <a:solidFill>
                  <a:srgbClr val="000099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  <a:latin typeface="Monotype Corsiva" pitchFamily="66" charset="0"/>
                <a:cs typeface="Arial" charset="0"/>
              </a:endParaRPr>
            </a:p>
          </p:txBody>
        </p:sp>
        <p:sp>
          <p:nvSpPr>
            <p:cNvPr id="4" name="Прямоугольник 3"/>
            <p:cNvSpPr/>
            <p:nvPr/>
          </p:nvSpPr>
          <p:spPr>
            <a:xfrm>
              <a:off x="3226067" y="5936953"/>
              <a:ext cx="5084703" cy="972083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ru-RU" dirty="0" smtClean="0">
                  <a:latin typeface="Monotype Corsiva" pitchFamily="66" charset="0"/>
                  <a:cs typeface="Arial" charset="0"/>
                </a:rPr>
                <a:t>Урок подготовила Верещагина Зоя Анатольевна, учитель литературы  МБОУ «СШ № 11 им. Героя Советского Союза </a:t>
              </a:r>
              <a:r>
                <a:rPr lang="ru-RU" dirty="0" err="1" smtClean="0">
                  <a:latin typeface="Monotype Corsiva" pitchFamily="66" charset="0"/>
                  <a:cs typeface="Arial" charset="0"/>
                </a:rPr>
                <a:t>Ф.А.Колтыги</a:t>
              </a:r>
              <a:r>
                <a:rPr lang="ru-RU" dirty="0" smtClean="0">
                  <a:latin typeface="Monotype Corsiva" pitchFamily="66" charset="0"/>
                  <a:cs typeface="Arial" charset="0"/>
                </a:rPr>
                <a:t>». </a:t>
              </a:r>
              <a:endParaRPr lang="ru-RU" dirty="0">
                <a:latin typeface="Arial" charset="0"/>
                <a:cs typeface="Arial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1832744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DDEBCF"/>
            </a:gs>
            <a:gs pos="50000">
              <a:srgbClr val="9CB86E"/>
            </a:gs>
            <a:gs pos="100000">
              <a:srgbClr val="156B13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476672"/>
            <a:ext cx="8560512" cy="56886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2" descr="Биография М.Ю.Лермонтова - Классика - Стихи на все времена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416242">
            <a:off x="6693689" y="2492896"/>
            <a:ext cx="2086430" cy="232563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997068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DDEBCF"/>
            </a:gs>
            <a:gs pos="50000">
              <a:srgbClr val="9CB86E"/>
            </a:gs>
            <a:gs pos="100000">
              <a:srgbClr val="156B13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/>
          <p:cNvSpPr>
            <a:spLocks noGrp="1" noChangeArrowheads="1"/>
          </p:cNvSpPr>
          <p:nvPr>
            <p:ph type="title"/>
          </p:nvPr>
        </p:nvSpPr>
        <p:spPr>
          <a:xfrm>
            <a:off x="539552" y="332656"/>
            <a:ext cx="8229600" cy="503783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ru-RU" sz="3600" b="1" dirty="0" smtClean="0">
                <a:solidFill>
                  <a:srgbClr val="000099"/>
                </a:solidFill>
              </a:rPr>
              <a:t>Исследовательская работа</a:t>
            </a:r>
            <a:br>
              <a:rPr lang="ru-RU" sz="3600" b="1" dirty="0" smtClean="0">
                <a:solidFill>
                  <a:srgbClr val="000099"/>
                </a:solidFill>
              </a:rPr>
            </a:br>
            <a:endParaRPr lang="ru-RU" sz="3600" b="1" dirty="0" smtClean="0">
              <a:solidFill>
                <a:srgbClr val="000099"/>
              </a:solidFill>
            </a:endParaRPr>
          </a:p>
        </p:txBody>
      </p:sp>
      <p:sp>
        <p:nvSpPr>
          <p:cNvPr id="7171" name="Rectangle 4"/>
          <p:cNvSpPr>
            <a:spLocks noGrp="1" noChangeArrowheads="1"/>
          </p:cNvSpPr>
          <p:nvPr>
            <p:ph type="body" sz="half" idx="1"/>
          </p:nvPr>
        </p:nvSpPr>
        <p:spPr>
          <a:xfrm>
            <a:off x="179512" y="1052736"/>
            <a:ext cx="4643438" cy="5184775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ru-RU" sz="2400" b="1" dirty="0">
                <a:latin typeface="Monotype Corsiva" pitchFamily="66" charset="0"/>
              </a:rPr>
              <a:t>Утес</a:t>
            </a:r>
          </a:p>
          <a:p>
            <a:pPr marL="0" indent="0" algn="ctr">
              <a:buNone/>
            </a:pPr>
            <a:r>
              <a:rPr lang="ru-RU" sz="2400" dirty="0">
                <a:latin typeface="Monotype Corsiva" pitchFamily="66" charset="0"/>
              </a:rPr>
              <a:t>Ночевала тучка золотая</a:t>
            </a:r>
            <a:br>
              <a:rPr lang="ru-RU" sz="2400" dirty="0">
                <a:latin typeface="Monotype Corsiva" pitchFamily="66" charset="0"/>
              </a:rPr>
            </a:br>
            <a:r>
              <a:rPr lang="ru-RU" sz="2400" dirty="0">
                <a:latin typeface="Monotype Corsiva" pitchFamily="66" charset="0"/>
              </a:rPr>
              <a:t>На груди утеса-великана;</a:t>
            </a:r>
            <a:br>
              <a:rPr lang="ru-RU" sz="2400" dirty="0">
                <a:latin typeface="Monotype Corsiva" pitchFamily="66" charset="0"/>
              </a:rPr>
            </a:br>
            <a:r>
              <a:rPr lang="ru-RU" sz="2400" dirty="0">
                <a:latin typeface="Monotype Corsiva" pitchFamily="66" charset="0"/>
              </a:rPr>
              <a:t>Утром в путь она умчалась рано,</a:t>
            </a:r>
            <a:br>
              <a:rPr lang="ru-RU" sz="2400" dirty="0">
                <a:latin typeface="Monotype Corsiva" pitchFamily="66" charset="0"/>
              </a:rPr>
            </a:br>
            <a:r>
              <a:rPr lang="ru-RU" sz="2400" dirty="0">
                <a:latin typeface="Monotype Corsiva" pitchFamily="66" charset="0"/>
              </a:rPr>
              <a:t>По лазури весело играя;</a:t>
            </a:r>
          </a:p>
          <a:p>
            <a:pPr marL="0" indent="0" algn="ctr">
              <a:buNone/>
            </a:pPr>
            <a:r>
              <a:rPr lang="ru-RU" sz="2400" dirty="0">
                <a:latin typeface="Monotype Corsiva" pitchFamily="66" charset="0"/>
              </a:rPr>
              <a:t>Но остался влажный след в морщине</a:t>
            </a:r>
            <a:br>
              <a:rPr lang="ru-RU" sz="2400" dirty="0">
                <a:latin typeface="Monotype Corsiva" pitchFamily="66" charset="0"/>
              </a:rPr>
            </a:br>
            <a:r>
              <a:rPr lang="ru-RU" sz="2400" dirty="0">
                <a:latin typeface="Monotype Corsiva" pitchFamily="66" charset="0"/>
              </a:rPr>
              <a:t>Старого утеса. Одиноко</a:t>
            </a:r>
            <a:br>
              <a:rPr lang="ru-RU" sz="2400" dirty="0">
                <a:latin typeface="Monotype Corsiva" pitchFamily="66" charset="0"/>
              </a:rPr>
            </a:br>
            <a:r>
              <a:rPr lang="ru-RU" sz="2400" dirty="0">
                <a:latin typeface="Monotype Corsiva" pitchFamily="66" charset="0"/>
              </a:rPr>
              <a:t>Он стоит, задумался глубоко,</a:t>
            </a:r>
            <a:br>
              <a:rPr lang="ru-RU" sz="2400" dirty="0">
                <a:latin typeface="Monotype Corsiva" pitchFamily="66" charset="0"/>
              </a:rPr>
            </a:br>
            <a:r>
              <a:rPr lang="ru-RU" sz="2400" dirty="0">
                <a:latin typeface="Monotype Corsiva" pitchFamily="66" charset="0"/>
              </a:rPr>
              <a:t>И тихонько плачет он в пустыне.</a:t>
            </a:r>
          </a:p>
          <a:p>
            <a:pPr marL="0" indent="0" algn="ctr">
              <a:buNone/>
            </a:pPr>
            <a:endParaRPr lang="ru-RU" sz="2400" dirty="0" smtClean="0">
              <a:latin typeface="Monotype Corsiva" pitchFamily="66" charset="0"/>
            </a:endParaRPr>
          </a:p>
          <a:p>
            <a:pPr marL="0" indent="0" algn="ctr">
              <a:buNone/>
            </a:pPr>
            <a:endParaRPr lang="ru-RU" sz="2400" dirty="0">
              <a:latin typeface="Monotype Corsiva" pitchFamily="66" charset="0"/>
            </a:endParaRPr>
          </a:p>
          <a:p>
            <a:pPr marL="0" indent="0" algn="ctr">
              <a:buNone/>
            </a:pPr>
            <a:r>
              <a:rPr lang="ru-RU" sz="2400" dirty="0" smtClean="0">
                <a:latin typeface="Monotype Corsiva" pitchFamily="66" charset="0"/>
              </a:rPr>
              <a:t>1841</a:t>
            </a:r>
            <a:r>
              <a:rPr lang="ru-RU" sz="2400" dirty="0">
                <a:latin typeface="Monotype Corsiva" pitchFamily="66" charset="0"/>
              </a:rPr>
              <a:t> г.</a:t>
            </a:r>
          </a:p>
        </p:txBody>
      </p:sp>
      <p:sp>
        <p:nvSpPr>
          <p:cNvPr id="10245" name="Rectangle 5"/>
          <p:cNvSpPr>
            <a:spLocks noGrp="1" noChangeArrowheads="1"/>
          </p:cNvSpPr>
          <p:nvPr>
            <p:ph type="body" sz="half" idx="2"/>
          </p:nvPr>
        </p:nvSpPr>
        <p:spPr>
          <a:xfrm>
            <a:off x="4572000" y="1268413"/>
            <a:ext cx="4321175" cy="4857750"/>
          </a:xfrm>
        </p:spPr>
        <p:txBody>
          <a:bodyPr/>
          <a:lstStyle/>
          <a:p>
            <a:pPr eaLnBrk="1" hangingPunct="1">
              <a:lnSpc>
                <a:spcPct val="80000"/>
              </a:lnSpc>
              <a:buFontTx/>
              <a:buNone/>
            </a:pPr>
            <a:endParaRPr lang="ru-RU" sz="1800" dirty="0" smtClean="0"/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ru-RU" sz="3200" b="1" dirty="0" smtClean="0">
                <a:solidFill>
                  <a:srgbClr val="000099"/>
                </a:solidFill>
              </a:rPr>
              <a:t>1</a:t>
            </a:r>
            <a:r>
              <a:rPr lang="ru-RU" sz="3200" dirty="0" smtClean="0">
                <a:solidFill>
                  <a:srgbClr val="000099"/>
                </a:solidFill>
              </a:rPr>
              <a:t> </a:t>
            </a:r>
            <a:r>
              <a:rPr lang="ru-RU" sz="3200" b="1" dirty="0" smtClean="0">
                <a:solidFill>
                  <a:srgbClr val="000099"/>
                </a:solidFill>
              </a:rPr>
              <a:t>строфа</a:t>
            </a:r>
            <a:r>
              <a:rPr lang="ru-RU" sz="3200" dirty="0" smtClean="0">
                <a:solidFill>
                  <a:srgbClr val="000099"/>
                </a:solidFill>
              </a:rPr>
              <a:t>: </a:t>
            </a:r>
            <a:r>
              <a:rPr lang="ru-RU" sz="3200" b="1" u="sng" dirty="0" smtClean="0">
                <a:solidFill>
                  <a:srgbClr val="660066"/>
                </a:solidFill>
              </a:rPr>
              <a:t>о тучке</a:t>
            </a:r>
            <a:endParaRPr lang="ru-RU" sz="3200" dirty="0" smtClean="0">
              <a:solidFill>
                <a:srgbClr val="660066"/>
              </a:solidFill>
            </a:endParaRPr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ru-RU" sz="3200" b="1" dirty="0" smtClean="0">
                <a:solidFill>
                  <a:srgbClr val="000099"/>
                </a:solidFill>
              </a:rPr>
              <a:t>2 строфа:</a:t>
            </a:r>
            <a:r>
              <a:rPr lang="ru-RU" sz="3200" dirty="0" smtClean="0">
                <a:solidFill>
                  <a:srgbClr val="000099"/>
                </a:solidFill>
              </a:rPr>
              <a:t> </a:t>
            </a:r>
            <a:r>
              <a:rPr lang="ru-RU" sz="3200" b="1" u="sng" dirty="0" smtClean="0">
                <a:solidFill>
                  <a:srgbClr val="660066"/>
                </a:solidFill>
              </a:rPr>
              <a:t>об утёсе</a:t>
            </a:r>
            <a:endParaRPr lang="ru-RU" sz="3200" dirty="0" smtClean="0">
              <a:solidFill>
                <a:srgbClr val="660066"/>
              </a:solidFill>
            </a:endParaRPr>
          </a:p>
          <a:p>
            <a:pPr eaLnBrk="1" hangingPunct="1">
              <a:lnSpc>
                <a:spcPct val="80000"/>
              </a:lnSpc>
              <a:buFontTx/>
              <a:buNone/>
            </a:pPr>
            <a:endParaRPr lang="ru-RU" sz="3200" dirty="0" smtClean="0">
              <a:solidFill>
                <a:srgbClr val="000099"/>
              </a:solidFill>
            </a:endParaRPr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ru-RU" sz="3200" b="1" dirty="0" smtClean="0">
                <a:solidFill>
                  <a:srgbClr val="000099"/>
                </a:solidFill>
              </a:rPr>
              <a:t>Вывод: </a:t>
            </a:r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ru-RU" sz="3200" b="1" dirty="0" smtClean="0">
                <a:solidFill>
                  <a:srgbClr val="000099"/>
                </a:solidFill>
              </a:rPr>
              <a:t>	</a:t>
            </a:r>
            <a:r>
              <a:rPr lang="ru-RU" sz="3200" b="1" dirty="0" smtClean="0">
                <a:solidFill>
                  <a:srgbClr val="660066"/>
                </a:solidFill>
              </a:rPr>
              <a:t>пейзажная лирика </a:t>
            </a:r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636131">
            <a:off x="6031881" y="4246863"/>
            <a:ext cx="2046740" cy="216713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9661171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24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024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1000"/>
                                        <p:tgtEl>
                                          <p:spTgt spid="1024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1000"/>
                                        <p:tgtEl>
                                          <p:spTgt spid="1024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DDEBCF"/>
            </a:gs>
            <a:gs pos="50000">
              <a:srgbClr val="9CB86E"/>
            </a:gs>
            <a:gs pos="100000">
              <a:srgbClr val="156B13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458670"/>
            <a:ext cx="7776864" cy="58326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7889208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DDEBCF"/>
            </a:gs>
            <a:gs pos="50000">
              <a:srgbClr val="9CB86E"/>
            </a:gs>
            <a:gs pos="100000">
              <a:srgbClr val="156B13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title"/>
          </p:nvPr>
        </p:nvSpPr>
        <p:spPr>
          <a:xfrm>
            <a:off x="251520" y="764704"/>
            <a:ext cx="3754760" cy="1143000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ru-RU" sz="4000" dirty="0" smtClean="0">
                <a:solidFill>
                  <a:srgbClr val="CC3300"/>
                </a:solidFill>
              </a:rPr>
              <a:t>Тучка – какая она? Что мы о ней знаем?</a:t>
            </a:r>
          </a:p>
        </p:txBody>
      </p:sp>
      <p:sp>
        <p:nvSpPr>
          <p:cNvPr id="5125" name="Cloud"/>
          <p:cNvSpPr>
            <a:spLocks noChangeAspect="1" noEditPoints="1" noChangeArrowheads="1"/>
          </p:cNvSpPr>
          <p:nvPr/>
        </p:nvSpPr>
        <p:spPr bwMode="auto">
          <a:xfrm>
            <a:off x="755576" y="2996952"/>
            <a:ext cx="2743200" cy="1838325"/>
          </a:xfrm>
          <a:custGeom>
            <a:avLst/>
            <a:gdLst>
              <a:gd name="T0" fmla="*/ 67 w 21600"/>
              <a:gd name="T1" fmla="*/ 10800 h 21600"/>
              <a:gd name="T2" fmla="*/ 10800 w 21600"/>
              <a:gd name="T3" fmla="*/ 21577 h 21600"/>
              <a:gd name="T4" fmla="*/ 21582 w 21600"/>
              <a:gd name="T5" fmla="*/ 10800 h 21600"/>
              <a:gd name="T6" fmla="*/ 10800 w 21600"/>
              <a:gd name="T7" fmla="*/ 1235 h 21600"/>
              <a:gd name="T8" fmla="*/ 2977 w 21600"/>
              <a:gd name="T9" fmla="*/ 3262 h 21600"/>
              <a:gd name="T10" fmla="*/ 17087 w 21600"/>
              <a:gd name="T11" fmla="*/ 17337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T8" t="T9" r="T10" b="T11"/>
            <a:pathLst>
              <a:path w="21600" h="21600" extrusionOk="0">
                <a:moveTo>
                  <a:pt x="1949" y="7180"/>
                </a:moveTo>
                <a:cubicBezTo>
                  <a:pt x="841" y="7336"/>
                  <a:pt x="0" y="8613"/>
                  <a:pt x="0" y="10137"/>
                </a:cubicBezTo>
                <a:cubicBezTo>
                  <a:pt x="-1" y="11192"/>
                  <a:pt x="409" y="12169"/>
                  <a:pt x="1074" y="12702"/>
                </a:cubicBezTo>
                <a:lnTo>
                  <a:pt x="1063" y="12668"/>
                </a:lnTo>
                <a:cubicBezTo>
                  <a:pt x="685" y="13217"/>
                  <a:pt x="475" y="13940"/>
                  <a:pt x="475" y="14690"/>
                </a:cubicBezTo>
                <a:cubicBezTo>
                  <a:pt x="475" y="16325"/>
                  <a:pt x="1451" y="17650"/>
                  <a:pt x="2655" y="17650"/>
                </a:cubicBezTo>
                <a:cubicBezTo>
                  <a:pt x="2739" y="17650"/>
                  <a:pt x="2824" y="17643"/>
                  <a:pt x="2909" y="17629"/>
                </a:cubicBezTo>
                <a:lnTo>
                  <a:pt x="2897" y="17649"/>
                </a:lnTo>
                <a:cubicBezTo>
                  <a:pt x="3585" y="19288"/>
                  <a:pt x="4863" y="20300"/>
                  <a:pt x="6247" y="20300"/>
                </a:cubicBezTo>
                <a:cubicBezTo>
                  <a:pt x="6947" y="20299"/>
                  <a:pt x="7635" y="20039"/>
                  <a:pt x="8235" y="19546"/>
                </a:cubicBezTo>
                <a:lnTo>
                  <a:pt x="8229" y="19550"/>
                </a:lnTo>
                <a:cubicBezTo>
                  <a:pt x="8855" y="20829"/>
                  <a:pt x="9908" y="21597"/>
                  <a:pt x="11036" y="21597"/>
                </a:cubicBezTo>
                <a:cubicBezTo>
                  <a:pt x="12523" y="21596"/>
                  <a:pt x="13836" y="20267"/>
                  <a:pt x="14267" y="18324"/>
                </a:cubicBezTo>
                <a:lnTo>
                  <a:pt x="14270" y="18350"/>
                </a:lnTo>
                <a:cubicBezTo>
                  <a:pt x="14730" y="18740"/>
                  <a:pt x="15260" y="18947"/>
                  <a:pt x="15802" y="18947"/>
                </a:cubicBezTo>
                <a:cubicBezTo>
                  <a:pt x="17390" y="18946"/>
                  <a:pt x="18682" y="17205"/>
                  <a:pt x="18694" y="15045"/>
                </a:cubicBezTo>
                <a:lnTo>
                  <a:pt x="18689" y="15035"/>
                </a:lnTo>
                <a:cubicBezTo>
                  <a:pt x="20357" y="14710"/>
                  <a:pt x="21597" y="12765"/>
                  <a:pt x="21597" y="10472"/>
                </a:cubicBezTo>
                <a:cubicBezTo>
                  <a:pt x="21597" y="9456"/>
                  <a:pt x="21350" y="8469"/>
                  <a:pt x="20896" y="7663"/>
                </a:cubicBezTo>
                <a:lnTo>
                  <a:pt x="20889" y="7661"/>
                </a:lnTo>
                <a:cubicBezTo>
                  <a:pt x="21031" y="7208"/>
                  <a:pt x="21105" y="6721"/>
                  <a:pt x="21105" y="6228"/>
                </a:cubicBezTo>
                <a:cubicBezTo>
                  <a:pt x="21105" y="4588"/>
                  <a:pt x="20299" y="3150"/>
                  <a:pt x="19139" y="2719"/>
                </a:cubicBezTo>
                <a:lnTo>
                  <a:pt x="19148" y="2712"/>
                </a:lnTo>
                <a:cubicBezTo>
                  <a:pt x="18940" y="1142"/>
                  <a:pt x="17933" y="0"/>
                  <a:pt x="16758" y="0"/>
                </a:cubicBezTo>
                <a:cubicBezTo>
                  <a:pt x="16044" y="-1"/>
                  <a:pt x="15367" y="426"/>
                  <a:pt x="14905" y="1165"/>
                </a:cubicBezTo>
                <a:lnTo>
                  <a:pt x="14909" y="1170"/>
                </a:lnTo>
                <a:cubicBezTo>
                  <a:pt x="14497" y="432"/>
                  <a:pt x="13855" y="0"/>
                  <a:pt x="13174" y="0"/>
                </a:cubicBezTo>
                <a:cubicBezTo>
                  <a:pt x="12347" y="-1"/>
                  <a:pt x="11590" y="637"/>
                  <a:pt x="11221" y="1645"/>
                </a:cubicBezTo>
                <a:lnTo>
                  <a:pt x="11229" y="1694"/>
                </a:lnTo>
                <a:cubicBezTo>
                  <a:pt x="10730" y="1024"/>
                  <a:pt x="10058" y="650"/>
                  <a:pt x="9358" y="650"/>
                </a:cubicBezTo>
                <a:cubicBezTo>
                  <a:pt x="8372" y="649"/>
                  <a:pt x="7466" y="1391"/>
                  <a:pt x="7003" y="2578"/>
                </a:cubicBezTo>
                <a:lnTo>
                  <a:pt x="6995" y="2602"/>
                </a:lnTo>
                <a:cubicBezTo>
                  <a:pt x="6477" y="2189"/>
                  <a:pt x="5888" y="1972"/>
                  <a:pt x="5288" y="1972"/>
                </a:cubicBezTo>
                <a:cubicBezTo>
                  <a:pt x="3423" y="1972"/>
                  <a:pt x="1912" y="4029"/>
                  <a:pt x="1912" y="6567"/>
                </a:cubicBezTo>
                <a:cubicBezTo>
                  <a:pt x="1911" y="6774"/>
                  <a:pt x="1922" y="6981"/>
                  <a:pt x="1942" y="7186"/>
                </a:cubicBezTo>
                <a:close/>
              </a:path>
              <a:path w="21600" h="21600" fill="none" extrusionOk="0">
                <a:moveTo>
                  <a:pt x="1074" y="12702"/>
                </a:moveTo>
                <a:cubicBezTo>
                  <a:pt x="1407" y="12969"/>
                  <a:pt x="1786" y="13110"/>
                  <a:pt x="2172" y="13110"/>
                </a:cubicBezTo>
                <a:cubicBezTo>
                  <a:pt x="2228" y="13109"/>
                  <a:pt x="2285" y="13107"/>
                  <a:pt x="2341" y="13101"/>
                </a:cubicBezTo>
              </a:path>
              <a:path w="21600" h="21600" fill="none" extrusionOk="0">
                <a:moveTo>
                  <a:pt x="2909" y="17629"/>
                </a:moveTo>
                <a:cubicBezTo>
                  <a:pt x="3099" y="17599"/>
                  <a:pt x="3285" y="17535"/>
                  <a:pt x="3463" y="17439"/>
                </a:cubicBezTo>
              </a:path>
              <a:path w="21600" h="21600" fill="none" extrusionOk="0">
                <a:moveTo>
                  <a:pt x="7895" y="18680"/>
                </a:moveTo>
                <a:cubicBezTo>
                  <a:pt x="7983" y="18985"/>
                  <a:pt x="8095" y="19277"/>
                  <a:pt x="8229" y="19550"/>
                </a:cubicBezTo>
              </a:path>
              <a:path w="21600" h="21600" fill="none" extrusionOk="0">
                <a:moveTo>
                  <a:pt x="14267" y="18324"/>
                </a:moveTo>
                <a:cubicBezTo>
                  <a:pt x="14336" y="18013"/>
                  <a:pt x="14380" y="17693"/>
                  <a:pt x="14400" y="17370"/>
                </a:cubicBezTo>
              </a:path>
              <a:path w="21600" h="21600" fill="none" extrusionOk="0">
                <a:moveTo>
                  <a:pt x="18694" y="15045"/>
                </a:moveTo>
                <a:cubicBezTo>
                  <a:pt x="18694" y="15034"/>
                  <a:pt x="18695" y="15024"/>
                  <a:pt x="18695" y="15013"/>
                </a:cubicBezTo>
                <a:cubicBezTo>
                  <a:pt x="18695" y="13508"/>
                  <a:pt x="18063" y="12136"/>
                  <a:pt x="17069" y="11477"/>
                </a:cubicBezTo>
              </a:path>
              <a:path w="21600" h="21600" fill="none" extrusionOk="0">
                <a:moveTo>
                  <a:pt x="20165" y="8999"/>
                </a:moveTo>
                <a:cubicBezTo>
                  <a:pt x="20479" y="8635"/>
                  <a:pt x="20726" y="8177"/>
                  <a:pt x="20889" y="7661"/>
                </a:cubicBezTo>
              </a:path>
              <a:path w="21600" h="21600" fill="none" extrusionOk="0">
                <a:moveTo>
                  <a:pt x="19186" y="3344"/>
                </a:moveTo>
                <a:cubicBezTo>
                  <a:pt x="19186" y="3328"/>
                  <a:pt x="19187" y="3313"/>
                  <a:pt x="19187" y="3297"/>
                </a:cubicBezTo>
                <a:cubicBezTo>
                  <a:pt x="19187" y="3101"/>
                  <a:pt x="19174" y="2905"/>
                  <a:pt x="19148" y="2712"/>
                </a:cubicBezTo>
              </a:path>
              <a:path w="21600" h="21600" fill="none" extrusionOk="0">
                <a:moveTo>
                  <a:pt x="14905" y="1165"/>
                </a:moveTo>
                <a:cubicBezTo>
                  <a:pt x="14754" y="1408"/>
                  <a:pt x="14629" y="1679"/>
                  <a:pt x="14535" y="1971"/>
                </a:cubicBezTo>
              </a:path>
              <a:path w="21600" h="21600" fill="none" extrusionOk="0">
                <a:moveTo>
                  <a:pt x="11221" y="1645"/>
                </a:moveTo>
                <a:cubicBezTo>
                  <a:pt x="11140" y="1866"/>
                  <a:pt x="11080" y="2099"/>
                  <a:pt x="11041" y="2340"/>
                </a:cubicBezTo>
              </a:path>
              <a:path w="21600" h="21600" fill="none" extrusionOk="0">
                <a:moveTo>
                  <a:pt x="7645" y="3276"/>
                </a:moveTo>
                <a:cubicBezTo>
                  <a:pt x="7449" y="3016"/>
                  <a:pt x="7231" y="2790"/>
                  <a:pt x="6995" y="2602"/>
                </a:cubicBezTo>
              </a:path>
              <a:path w="21600" h="21600" fill="none" extrusionOk="0">
                <a:moveTo>
                  <a:pt x="1942" y="7186"/>
                </a:moveTo>
                <a:cubicBezTo>
                  <a:pt x="1966" y="7426"/>
                  <a:pt x="2004" y="7663"/>
                  <a:pt x="2056" y="7895"/>
                </a:cubicBezTo>
              </a:path>
            </a:pathLst>
          </a:custGeom>
          <a:gradFill rotWithShape="1">
            <a:gsLst>
              <a:gs pos="0">
                <a:schemeClr val="bg2"/>
              </a:gs>
              <a:gs pos="100000">
                <a:srgbClr val="333333"/>
              </a:gs>
            </a:gsLst>
            <a:lin ang="2700000" scaled="1"/>
          </a:gradFill>
          <a:ln w="9525">
            <a:solidFill>
              <a:srgbClr val="000000"/>
            </a:solidFill>
            <a:miter lim="800000"/>
            <a:headEnd/>
            <a:tailEnd/>
          </a:ln>
          <a:effectLst>
            <a:outerShdw dist="107763" dir="2700000" algn="ctr" rotWithShape="0">
              <a:srgbClr val="808080"/>
            </a:outerShdw>
          </a:effectLst>
        </p:spPr>
        <p:txBody>
          <a:bodyPr/>
          <a:lstStyle/>
          <a:p>
            <a:pPr>
              <a:defRPr/>
            </a:pPr>
            <a:endParaRPr lang="ru-RU">
              <a:latin typeface="Arial" charset="0"/>
            </a:endParaRPr>
          </a:p>
        </p:txBody>
      </p:sp>
      <p:sp>
        <p:nvSpPr>
          <p:cNvPr id="8" name="Rectangle 2"/>
          <p:cNvSpPr txBox="1">
            <a:spLocks noChangeArrowheads="1"/>
          </p:cNvSpPr>
          <p:nvPr/>
        </p:nvSpPr>
        <p:spPr>
          <a:xfrm>
            <a:off x="4572000" y="548680"/>
            <a:ext cx="4114800" cy="1714202"/>
          </a:xfrm>
          <a:prstGeom prst="rect">
            <a:avLst/>
          </a:prstGeom>
        </p:spPr>
        <p:txBody>
          <a:bodyPr>
            <a:normAutofit fontScale="90000" lnSpcReduction="1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4000" dirty="0" smtClean="0">
                <a:solidFill>
                  <a:srgbClr val="CC3300"/>
                </a:solidFill>
              </a:rPr>
              <a:t>Утёс – какой он? Что мы о нём знаем?</a:t>
            </a:r>
          </a:p>
        </p:txBody>
      </p:sp>
      <p:pic>
        <p:nvPicPr>
          <p:cNvPr id="9" name="Picture 2" descr="https://avatars.mds.yandex.net/i?id=4f023adfdbc75b38be0ce3828ae08a99fbab25ab-9152533-images-thumbs&amp;n=1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0072" y="2682698"/>
            <a:ext cx="3168335" cy="246683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264189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10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2000"/>
                                        <p:tgtEl>
                                          <p:spTgt spid="51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122" grpId="0"/>
      <p:bldP spid="8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DDEBCF"/>
            </a:gs>
            <a:gs pos="50000">
              <a:srgbClr val="9CB86E"/>
            </a:gs>
            <a:gs pos="100000">
              <a:srgbClr val="156B13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eaLnBrk="1" hangingPunct="1"/>
            <a:r>
              <a:rPr lang="ru-RU" sz="4000" dirty="0" smtClean="0">
                <a:solidFill>
                  <a:srgbClr val="CC3300"/>
                </a:solidFill>
              </a:rPr>
              <a:t>Тучка – какая она? Что мы о ней знаем?</a:t>
            </a:r>
          </a:p>
        </p:txBody>
      </p:sp>
      <p:sp>
        <p:nvSpPr>
          <p:cNvPr id="5125" name="Cloud"/>
          <p:cNvSpPr>
            <a:spLocks noChangeAspect="1" noEditPoints="1" noChangeArrowheads="1"/>
          </p:cNvSpPr>
          <p:nvPr/>
        </p:nvSpPr>
        <p:spPr bwMode="auto">
          <a:xfrm>
            <a:off x="3203575" y="2636838"/>
            <a:ext cx="2743200" cy="1838325"/>
          </a:xfrm>
          <a:custGeom>
            <a:avLst/>
            <a:gdLst>
              <a:gd name="T0" fmla="*/ 67 w 21600"/>
              <a:gd name="T1" fmla="*/ 10800 h 21600"/>
              <a:gd name="T2" fmla="*/ 10800 w 21600"/>
              <a:gd name="T3" fmla="*/ 21577 h 21600"/>
              <a:gd name="T4" fmla="*/ 21582 w 21600"/>
              <a:gd name="T5" fmla="*/ 10800 h 21600"/>
              <a:gd name="T6" fmla="*/ 10800 w 21600"/>
              <a:gd name="T7" fmla="*/ 1235 h 21600"/>
              <a:gd name="T8" fmla="*/ 2977 w 21600"/>
              <a:gd name="T9" fmla="*/ 3262 h 21600"/>
              <a:gd name="T10" fmla="*/ 17087 w 21600"/>
              <a:gd name="T11" fmla="*/ 17337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T8" t="T9" r="T10" b="T11"/>
            <a:pathLst>
              <a:path w="21600" h="21600" extrusionOk="0">
                <a:moveTo>
                  <a:pt x="1949" y="7180"/>
                </a:moveTo>
                <a:cubicBezTo>
                  <a:pt x="841" y="7336"/>
                  <a:pt x="0" y="8613"/>
                  <a:pt x="0" y="10137"/>
                </a:cubicBezTo>
                <a:cubicBezTo>
                  <a:pt x="-1" y="11192"/>
                  <a:pt x="409" y="12169"/>
                  <a:pt x="1074" y="12702"/>
                </a:cubicBezTo>
                <a:lnTo>
                  <a:pt x="1063" y="12668"/>
                </a:lnTo>
                <a:cubicBezTo>
                  <a:pt x="685" y="13217"/>
                  <a:pt x="475" y="13940"/>
                  <a:pt x="475" y="14690"/>
                </a:cubicBezTo>
                <a:cubicBezTo>
                  <a:pt x="475" y="16325"/>
                  <a:pt x="1451" y="17650"/>
                  <a:pt x="2655" y="17650"/>
                </a:cubicBezTo>
                <a:cubicBezTo>
                  <a:pt x="2739" y="17650"/>
                  <a:pt x="2824" y="17643"/>
                  <a:pt x="2909" y="17629"/>
                </a:cubicBezTo>
                <a:lnTo>
                  <a:pt x="2897" y="17649"/>
                </a:lnTo>
                <a:cubicBezTo>
                  <a:pt x="3585" y="19288"/>
                  <a:pt x="4863" y="20300"/>
                  <a:pt x="6247" y="20300"/>
                </a:cubicBezTo>
                <a:cubicBezTo>
                  <a:pt x="6947" y="20299"/>
                  <a:pt x="7635" y="20039"/>
                  <a:pt x="8235" y="19546"/>
                </a:cubicBezTo>
                <a:lnTo>
                  <a:pt x="8229" y="19550"/>
                </a:lnTo>
                <a:cubicBezTo>
                  <a:pt x="8855" y="20829"/>
                  <a:pt x="9908" y="21597"/>
                  <a:pt x="11036" y="21597"/>
                </a:cubicBezTo>
                <a:cubicBezTo>
                  <a:pt x="12523" y="21596"/>
                  <a:pt x="13836" y="20267"/>
                  <a:pt x="14267" y="18324"/>
                </a:cubicBezTo>
                <a:lnTo>
                  <a:pt x="14270" y="18350"/>
                </a:lnTo>
                <a:cubicBezTo>
                  <a:pt x="14730" y="18740"/>
                  <a:pt x="15260" y="18947"/>
                  <a:pt x="15802" y="18947"/>
                </a:cubicBezTo>
                <a:cubicBezTo>
                  <a:pt x="17390" y="18946"/>
                  <a:pt x="18682" y="17205"/>
                  <a:pt x="18694" y="15045"/>
                </a:cubicBezTo>
                <a:lnTo>
                  <a:pt x="18689" y="15035"/>
                </a:lnTo>
                <a:cubicBezTo>
                  <a:pt x="20357" y="14710"/>
                  <a:pt x="21597" y="12765"/>
                  <a:pt x="21597" y="10472"/>
                </a:cubicBezTo>
                <a:cubicBezTo>
                  <a:pt x="21597" y="9456"/>
                  <a:pt x="21350" y="8469"/>
                  <a:pt x="20896" y="7663"/>
                </a:cubicBezTo>
                <a:lnTo>
                  <a:pt x="20889" y="7661"/>
                </a:lnTo>
                <a:cubicBezTo>
                  <a:pt x="21031" y="7208"/>
                  <a:pt x="21105" y="6721"/>
                  <a:pt x="21105" y="6228"/>
                </a:cubicBezTo>
                <a:cubicBezTo>
                  <a:pt x="21105" y="4588"/>
                  <a:pt x="20299" y="3150"/>
                  <a:pt x="19139" y="2719"/>
                </a:cubicBezTo>
                <a:lnTo>
                  <a:pt x="19148" y="2712"/>
                </a:lnTo>
                <a:cubicBezTo>
                  <a:pt x="18940" y="1142"/>
                  <a:pt x="17933" y="0"/>
                  <a:pt x="16758" y="0"/>
                </a:cubicBezTo>
                <a:cubicBezTo>
                  <a:pt x="16044" y="-1"/>
                  <a:pt x="15367" y="426"/>
                  <a:pt x="14905" y="1165"/>
                </a:cubicBezTo>
                <a:lnTo>
                  <a:pt x="14909" y="1170"/>
                </a:lnTo>
                <a:cubicBezTo>
                  <a:pt x="14497" y="432"/>
                  <a:pt x="13855" y="0"/>
                  <a:pt x="13174" y="0"/>
                </a:cubicBezTo>
                <a:cubicBezTo>
                  <a:pt x="12347" y="-1"/>
                  <a:pt x="11590" y="637"/>
                  <a:pt x="11221" y="1645"/>
                </a:cubicBezTo>
                <a:lnTo>
                  <a:pt x="11229" y="1694"/>
                </a:lnTo>
                <a:cubicBezTo>
                  <a:pt x="10730" y="1024"/>
                  <a:pt x="10058" y="650"/>
                  <a:pt x="9358" y="650"/>
                </a:cubicBezTo>
                <a:cubicBezTo>
                  <a:pt x="8372" y="649"/>
                  <a:pt x="7466" y="1391"/>
                  <a:pt x="7003" y="2578"/>
                </a:cubicBezTo>
                <a:lnTo>
                  <a:pt x="6995" y="2602"/>
                </a:lnTo>
                <a:cubicBezTo>
                  <a:pt x="6477" y="2189"/>
                  <a:pt x="5888" y="1972"/>
                  <a:pt x="5288" y="1972"/>
                </a:cubicBezTo>
                <a:cubicBezTo>
                  <a:pt x="3423" y="1972"/>
                  <a:pt x="1912" y="4029"/>
                  <a:pt x="1912" y="6567"/>
                </a:cubicBezTo>
                <a:cubicBezTo>
                  <a:pt x="1911" y="6774"/>
                  <a:pt x="1922" y="6981"/>
                  <a:pt x="1942" y="7186"/>
                </a:cubicBezTo>
                <a:close/>
              </a:path>
              <a:path w="21600" h="21600" fill="none" extrusionOk="0">
                <a:moveTo>
                  <a:pt x="1074" y="12702"/>
                </a:moveTo>
                <a:cubicBezTo>
                  <a:pt x="1407" y="12969"/>
                  <a:pt x="1786" y="13110"/>
                  <a:pt x="2172" y="13110"/>
                </a:cubicBezTo>
                <a:cubicBezTo>
                  <a:pt x="2228" y="13109"/>
                  <a:pt x="2285" y="13107"/>
                  <a:pt x="2341" y="13101"/>
                </a:cubicBezTo>
              </a:path>
              <a:path w="21600" h="21600" fill="none" extrusionOk="0">
                <a:moveTo>
                  <a:pt x="2909" y="17629"/>
                </a:moveTo>
                <a:cubicBezTo>
                  <a:pt x="3099" y="17599"/>
                  <a:pt x="3285" y="17535"/>
                  <a:pt x="3463" y="17439"/>
                </a:cubicBezTo>
              </a:path>
              <a:path w="21600" h="21600" fill="none" extrusionOk="0">
                <a:moveTo>
                  <a:pt x="7895" y="18680"/>
                </a:moveTo>
                <a:cubicBezTo>
                  <a:pt x="7983" y="18985"/>
                  <a:pt x="8095" y="19277"/>
                  <a:pt x="8229" y="19550"/>
                </a:cubicBezTo>
              </a:path>
              <a:path w="21600" h="21600" fill="none" extrusionOk="0">
                <a:moveTo>
                  <a:pt x="14267" y="18324"/>
                </a:moveTo>
                <a:cubicBezTo>
                  <a:pt x="14336" y="18013"/>
                  <a:pt x="14380" y="17693"/>
                  <a:pt x="14400" y="17370"/>
                </a:cubicBezTo>
              </a:path>
              <a:path w="21600" h="21600" fill="none" extrusionOk="0">
                <a:moveTo>
                  <a:pt x="18694" y="15045"/>
                </a:moveTo>
                <a:cubicBezTo>
                  <a:pt x="18694" y="15034"/>
                  <a:pt x="18695" y="15024"/>
                  <a:pt x="18695" y="15013"/>
                </a:cubicBezTo>
                <a:cubicBezTo>
                  <a:pt x="18695" y="13508"/>
                  <a:pt x="18063" y="12136"/>
                  <a:pt x="17069" y="11477"/>
                </a:cubicBezTo>
              </a:path>
              <a:path w="21600" h="21600" fill="none" extrusionOk="0">
                <a:moveTo>
                  <a:pt x="20165" y="8999"/>
                </a:moveTo>
                <a:cubicBezTo>
                  <a:pt x="20479" y="8635"/>
                  <a:pt x="20726" y="8177"/>
                  <a:pt x="20889" y="7661"/>
                </a:cubicBezTo>
              </a:path>
              <a:path w="21600" h="21600" fill="none" extrusionOk="0">
                <a:moveTo>
                  <a:pt x="19186" y="3344"/>
                </a:moveTo>
                <a:cubicBezTo>
                  <a:pt x="19186" y="3328"/>
                  <a:pt x="19187" y="3313"/>
                  <a:pt x="19187" y="3297"/>
                </a:cubicBezTo>
                <a:cubicBezTo>
                  <a:pt x="19187" y="3101"/>
                  <a:pt x="19174" y="2905"/>
                  <a:pt x="19148" y="2712"/>
                </a:cubicBezTo>
              </a:path>
              <a:path w="21600" h="21600" fill="none" extrusionOk="0">
                <a:moveTo>
                  <a:pt x="14905" y="1165"/>
                </a:moveTo>
                <a:cubicBezTo>
                  <a:pt x="14754" y="1408"/>
                  <a:pt x="14629" y="1679"/>
                  <a:pt x="14535" y="1971"/>
                </a:cubicBezTo>
              </a:path>
              <a:path w="21600" h="21600" fill="none" extrusionOk="0">
                <a:moveTo>
                  <a:pt x="11221" y="1645"/>
                </a:moveTo>
                <a:cubicBezTo>
                  <a:pt x="11140" y="1866"/>
                  <a:pt x="11080" y="2099"/>
                  <a:pt x="11041" y="2340"/>
                </a:cubicBezTo>
              </a:path>
              <a:path w="21600" h="21600" fill="none" extrusionOk="0">
                <a:moveTo>
                  <a:pt x="7645" y="3276"/>
                </a:moveTo>
                <a:cubicBezTo>
                  <a:pt x="7449" y="3016"/>
                  <a:pt x="7231" y="2790"/>
                  <a:pt x="6995" y="2602"/>
                </a:cubicBezTo>
              </a:path>
              <a:path w="21600" h="21600" fill="none" extrusionOk="0">
                <a:moveTo>
                  <a:pt x="1942" y="7186"/>
                </a:moveTo>
                <a:cubicBezTo>
                  <a:pt x="1966" y="7426"/>
                  <a:pt x="2004" y="7663"/>
                  <a:pt x="2056" y="7895"/>
                </a:cubicBezTo>
              </a:path>
            </a:pathLst>
          </a:custGeom>
          <a:gradFill rotWithShape="1">
            <a:gsLst>
              <a:gs pos="0">
                <a:schemeClr val="bg2"/>
              </a:gs>
              <a:gs pos="100000">
                <a:srgbClr val="333333"/>
              </a:gs>
            </a:gsLst>
            <a:lin ang="2700000" scaled="1"/>
          </a:gradFill>
          <a:ln w="9525">
            <a:solidFill>
              <a:srgbClr val="000000"/>
            </a:solidFill>
            <a:miter lim="800000"/>
            <a:headEnd/>
            <a:tailEnd/>
          </a:ln>
          <a:effectLst>
            <a:outerShdw dist="107763" dir="2700000" algn="ctr" rotWithShape="0">
              <a:srgbClr val="808080"/>
            </a:outerShdw>
          </a:effectLst>
        </p:spPr>
        <p:txBody>
          <a:bodyPr/>
          <a:lstStyle/>
          <a:p>
            <a:pPr>
              <a:defRPr/>
            </a:pPr>
            <a:endParaRPr lang="ru-RU">
              <a:latin typeface="Arial" charset="0"/>
            </a:endParaRPr>
          </a:p>
        </p:txBody>
      </p:sp>
      <p:sp>
        <p:nvSpPr>
          <p:cNvPr id="5126" name="AutoShape 6"/>
          <p:cNvSpPr>
            <a:spLocks/>
          </p:cNvSpPr>
          <p:nvPr/>
        </p:nvSpPr>
        <p:spPr bwMode="auto">
          <a:xfrm>
            <a:off x="1042988" y="4221163"/>
            <a:ext cx="1508125" cy="401637"/>
          </a:xfrm>
          <a:prstGeom prst="borderCallout1">
            <a:avLst>
              <a:gd name="adj1" fmla="val 28458"/>
              <a:gd name="adj2" fmla="val 105051"/>
              <a:gd name="adj3" fmla="val -50593"/>
              <a:gd name="adj4" fmla="val 150736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/>
          <a:lstStyle/>
          <a:p>
            <a:pPr algn="ctr"/>
            <a:r>
              <a:rPr lang="ru-RU" dirty="0" smtClean="0"/>
              <a:t>Умчалась </a:t>
            </a:r>
            <a:endParaRPr lang="ru-RU" dirty="0"/>
          </a:p>
        </p:txBody>
      </p:sp>
      <p:sp>
        <p:nvSpPr>
          <p:cNvPr id="5132" name="AutoShape 12"/>
          <p:cNvSpPr>
            <a:spLocks/>
          </p:cNvSpPr>
          <p:nvPr/>
        </p:nvSpPr>
        <p:spPr bwMode="auto">
          <a:xfrm>
            <a:off x="6300192" y="2185117"/>
            <a:ext cx="1439862" cy="401637"/>
          </a:xfrm>
          <a:prstGeom prst="borderCallout1">
            <a:avLst>
              <a:gd name="adj1" fmla="val 98927"/>
              <a:gd name="adj2" fmla="val 67491"/>
              <a:gd name="adj3" fmla="val 284023"/>
              <a:gd name="adj4" fmla="val -23234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/>
          <a:lstStyle/>
          <a:p>
            <a:pPr algn="ctr"/>
            <a:r>
              <a:rPr lang="ru-RU" dirty="0" smtClean="0"/>
              <a:t>играя</a:t>
            </a:r>
            <a:endParaRPr lang="ru-RU" dirty="0"/>
          </a:p>
        </p:txBody>
      </p:sp>
      <p:sp>
        <p:nvSpPr>
          <p:cNvPr id="5135" name="AutoShape 15"/>
          <p:cNvSpPr>
            <a:spLocks/>
          </p:cNvSpPr>
          <p:nvPr/>
        </p:nvSpPr>
        <p:spPr bwMode="auto">
          <a:xfrm>
            <a:off x="820058" y="2280784"/>
            <a:ext cx="1635125" cy="431800"/>
          </a:xfrm>
          <a:prstGeom prst="borderCallout1">
            <a:avLst>
              <a:gd name="adj1" fmla="val 54203"/>
              <a:gd name="adj2" fmla="val 99336"/>
              <a:gd name="adj3" fmla="val 200366"/>
              <a:gd name="adj4" fmla="val 158542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/>
          <a:lstStyle/>
          <a:p>
            <a:pPr algn="ctr"/>
            <a:r>
              <a:rPr lang="ru-RU" dirty="0" smtClean="0"/>
              <a:t>ночевала</a:t>
            </a:r>
            <a:endParaRPr lang="ru-RU" dirty="0"/>
          </a:p>
        </p:txBody>
      </p:sp>
      <p:sp>
        <p:nvSpPr>
          <p:cNvPr id="5136" name="AutoShape 16"/>
          <p:cNvSpPr>
            <a:spLocks/>
          </p:cNvSpPr>
          <p:nvPr/>
        </p:nvSpPr>
        <p:spPr bwMode="auto">
          <a:xfrm>
            <a:off x="3261519" y="1355725"/>
            <a:ext cx="1419225" cy="403225"/>
          </a:xfrm>
          <a:prstGeom prst="borderCallout1">
            <a:avLst>
              <a:gd name="adj1" fmla="val 93139"/>
              <a:gd name="adj2" fmla="val 86961"/>
              <a:gd name="adj3" fmla="val 333647"/>
              <a:gd name="adj4" fmla="val 96432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/>
          <a:lstStyle/>
          <a:p>
            <a:pPr algn="ctr"/>
            <a:r>
              <a:rPr lang="ru-RU" dirty="0" smtClean="0"/>
              <a:t>золотая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0633330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10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2000"/>
                                        <p:tgtEl>
                                          <p:spTgt spid="51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2" presetID="18" presetClass="entr" presetSubtype="1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4" dur="1000"/>
                                        <p:tgtEl>
                                          <p:spTgt spid="51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16" presetID="18" presetClass="entr" presetSubtype="1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8" dur="1000"/>
                                        <p:tgtEl>
                                          <p:spTgt spid="51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20" presetID="18" presetClass="entr" presetSubtype="1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2" dur="1000"/>
                                        <p:tgtEl>
                                          <p:spTgt spid="51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24" presetID="18" presetClass="entr" presetSubtype="1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6" dur="1000"/>
                                        <p:tgtEl>
                                          <p:spTgt spid="51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122" grpId="0"/>
      <p:bldP spid="5126" grpId="0" animBg="1"/>
      <p:bldP spid="5132" grpId="0" animBg="1"/>
      <p:bldP spid="5135" grpId="0" animBg="1"/>
      <p:bldP spid="5136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DDEBCF"/>
            </a:gs>
            <a:gs pos="50000">
              <a:srgbClr val="9CB86E"/>
            </a:gs>
            <a:gs pos="100000">
              <a:srgbClr val="156B13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eaLnBrk="1" hangingPunct="1"/>
            <a:r>
              <a:rPr lang="ru-RU" sz="4000" dirty="0" smtClean="0">
                <a:solidFill>
                  <a:srgbClr val="CC3300"/>
                </a:solidFill>
              </a:rPr>
              <a:t>Утёс – какой он? Что мы о нём знаем?</a:t>
            </a:r>
          </a:p>
        </p:txBody>
      </p:sp>
      <p:sp>
        <p:nvSpPr>
          <p:cNvPr id="5126" name="AutoShape 6"/>
          <p:cNvSpPr>
            <a:spLocks/>
          </p:cNvSpPr>
          <p:nvPr/>
        </p:nvSpPr>
        <p:spPr bwMode="auto">
          <a:xfrm>
            <a:off x="1042988" y="4221163"/>
            <a:ext cx="1508125" cy="401637"/>
          </a:xfrm>
          <a:prstGeom prst="borderCallout1">
            <a:avLst>
              <a:gd name="adj1" fmla="val 28458"/>
              <a:gd name="adj2" fmla="val 105051"/>
              <a:gd name="adj3" fmla="val -50593"/>
              <a:gd name="adj4" fmla="val 150736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/>
          <a:lstStyle/>
          <a:p>
            <a:pPr algn="ctr"/>
            <a:r>
              <a:rPr lang="ru-RU" dirty="0" smtClean="0"/>
              <a:t>Задумался  </a:t>
            </a:r>
            <a:endParaRPr lang="ru-RU" dirty="0"/>
          </a:p>
        </p:txBody>
      </p:sp>
      <p:sp>
        <p:nvSpPr>
          <p:cNvPr id="5132" name="AutoShape 12"/>
          <p:cNvSpPr>
            <a:spLocks/>
          </p:cNvSpPr>
          <p:nvPr/>
        </p:nvSpPr>
        <p:spPr bwMode="auto">
          <a:xfrm>
            <a:off x="6300192" y="2185117"/>
            <a:ext cx="1439862" cy="401637"/>
          </a:xfrm>
          <a:prstGeom prst="borderCallout1">
            <a:avLst>
              <a:gd name="adj1" fmla="val 98927"/>
              <a:gd name="adj2" fmla="val 67491"/>
              <a:gd name="adj3" fmla="val 284023"/>
              <a:gd name="adj4" fmla="val -23234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/>
          <a:lstStyle/>
          <a:p>
            <a:pPr algn="ctr"/>
            <a:r>
              <a:rPr lang="ru-RU" dirty="0" smtClean="0"/>
              <a:t>старый</a:t>
            </a:r>
            <a:endParaRPr lang="ru-RU" dirty="0"/>
          </a:p>
        </p:txBody>
      </p:sp>
      <p:sp>
        <p:nvSpPr>
          <p:cNvPr id="5135" name="AutoShape 15"/>
          <p:cNvSpPr>
            <a:spLocks/>
          </p:cNvSpPr>
          <p:nvPr/>
        </p:nvSpPr>
        <p:spPr bwMode="auto">
          <a:xfrm>
            <a:off x="820058" y="2280784"/>
            <a:ext cx="1635125" cy="431800"/>
          </a:xfrm>
          <a:prstGeom prst="borderCallout1">
            <a:avLst>
              <a:gd name="adj1" fmla="val 54203"/>
              <a:gd name="adj2" fmla="val 99336"/>
              <a:gd name="adj3" fmla="val 200366"/>
              <a:gd name="adj4" fmla="val 158542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/>
          <a:lstStyle/>
          <a:p>
            <a:pPr algn="ctr"/>
            <a:r>
              <a:rPr lang="ru-RU" dirty="0" smtClean="0"/>
              <a:t>Плачет </a:t>
            </a:r>
            <a:endParaRPr lang="ru-RU" dirty="0"/>
          </a:p>
        </p:txBody>
      </p:sp>
      <p:sp>
        <p:nvSpPr>
          <p:cNvPr id="5136" name="AutoShape 16"/>
          <p:cNvSpPr>
            <a:spLocks/>
          </p:cNvSpPr>
          <p:nvPr/>
        </p:nvSpPr>
        <p:spPr bwMode="auto">
          <a:xfrm>
            <a:off x="3275856" y="1355725"/>
            <a:ext cx="1419225" cy="403225"/>
          </a:xfrm>
          <a:prstGeom prst="borderCallout1">
            <a:avLst>
              <a:gd name="adj1" fmla="val 101238"/>
              <a:gd name="adj2" fmla="val 44008"/>
              <a:gd name="adj3" fmla="val 279654"/>
              <a:gd name="adj4" fmla="val 120210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/>
          <a:lstStyle/>
          <a:p>
            <a:pPr algn="ctr"/>
            <a:r>
              <a:rPr lang="ru-RU" dirty="0" smtClean="0"/>
              <a:t>Одинокий </a:t>
            </a:r>
            <a:endParaRPr lang="ru-RU" dirty="0"/>
          </a:p>
        </p:txBody>
      </p:sp>
      <p:pic>
        <p:nvPicPr>
          <p:cNvPr id="8" name="Picture 2" descr="https://avatars.mds.yandex.net/i?id=4f023adfdbc75b38be0ce3828ae08a99fbab25ab-9152533-images-thumbs&amp;n=1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7841" y="2348880"/>
            <a:ext cx="3168335" cy="246683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987090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1000"/>
                                        <p:tgtEl>
                                          <p:spTgt spid="51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9" presetID="18" presetClass="entr" presetSubtype="1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1" dur="1000"/>
                                        <p:tgtEl>
                                          <p:spTgt spid="51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3" presetID="18" presetClass="entr" presetSubtype="1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5" dur="1000"/>
                                        <p:tgtEl>
                                          <p:spTgt spid="51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17" presetID="18" presetClass="entr" presetSubtype="1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9" dur="1000"/>
                                        <p:tgtEl>
                                          <p:spTgt spid="51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126" grpId="0" animBg="1"/>
      <p:bldP spid="5132" grpId="0" animBg="1"/>
      <p:bldP spid="5135" grpId="0" animBg="1"/>
      <p:bldP spid="5136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DDEBCF"/>
            </a:gs>
            <a:gs pos="50000">
              <a:srgbClr val="9CB86E"/>
            </a:gs>
            <a:gs pos="100000">
              <a:srgbClr val="156B13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3260" y="346533"/>
            <a:ext cx="8928992" cy="5829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6306856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DDEBCF"/>
            </a:gs>
            <a:gs pos="50000">
              <a:srgbClr val="9CB86E"/>
            </a:gs>
            <a:gs pos="100000">
              <a:srgbClr val="156B13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0" y="116632"/>
            <a:ext cx="6624828" cy="66088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226503" y="404664"/>
            <a:ext cx="6984776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200" dirty="0"/>
              <a:t>Утёс остается наедине со своими воспоминаниями. Его сердце переполняют</a:t>
            </a:r>
            <a:r>
              <a:rPr lang="ru-RU" sz="3200" b="1" dirty="0"/>
              <a:t> чувства …КАКИЕ? </a:t>
            </a:r>
            <a:endParaRPr lang="ru-RU" sz="3200" dirty="0"/>
          </a:p>
        </p:txBody>
      </p:sp>
    </p:spTree>
    <p:extLst>
      <p:ext uri="{BB962C8B-B14F-4D97-AF65-F5344CB8AC3E}">
        <p14:creationId xmlns:p14="http://schemas.microsoft.com/office/powerpoint/2010/main" val="3169013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DDEBCF"/>
            </a:gs>
            <a:gs pos="50000">
              <a:srgbClr val="9CB86E"/>
            </a:gs>
            <a:gs pos="100000">
              <a:srgbClr val="156B13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683568" y="620688"/>
            <a:ext cx="7848872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200" b="1" dirty="0" smtClean="0">
                <a:latin typeface="Monotype Corsiva" pitchFamily="66" charset="0"/>
              </a:rPr>
              <a:t>       Образ </a:t>
            </a:r>
            <a:r>
              <a:rPr lang="ru-RU" sz="3200" b="1" dirty="0">
                <a:latin typeface="Monotype Corsiva" pitchFamily="66" charset="0"/>
              </a:rPr>
              <a:t>– пейзаж позволил нам говорить не просто об удивительно красивой природе, </a:t>
            </a:r>
            <a:endParaRPr lang="ru-RU" sz="3200" b="1" dirty="0" smtClean="0">
              <a:latin typeface="Monotype Corsiva" pitchFamily="66" charset="0"/>
            </a:endParaRPr>
          </a:p>
          <a:p>
            <a:r>
              <a:rPr lang="ru-RU" sz="3200" b="1" dirty="0" smtClean="0">
                <a:latin typeface="Monotype Corsiva" pitchFamily="66" charset="0"/>
              </a:rPr>
              <a:t>но </a:t>
            </a:r>
            <a:r>
              <a:rPr lang="ru-RU" sz="3200" b="1" dirty="0">
                <a:latin typeface="Monotype Corsiva" pitchFamily="66" charset="0"/>
              </a:rPr>
              <a:t>и </a:t>
            </a:r>
            <a:r>
              <a:rPr lang="ru-RU" sz="3200" b="1" dirty="0" smtClean="0">
                <a:latin typeface="Monotype Corsiva" pitchFamily="66" charset="0"/>
              </a:rPr>
              <a:t>о ..………….</a:t>
            </a:r>
            <a:endParaRPr lang="ru-RU" sz="3200" dirty="0">
              <a:latin typeface="Monotype Corsiva" pitchFamily="66" charset="0"/>
            </a:endParaRPr>
          </a:p>
        </p:txBody>
      </p:sp>
      <p:pic>
        <p:nvPicPr>
          <p:cNvPr id="16387" name="Picture 3" descr="C:\Users\Admin\Desktop\Педагог города УРОК\1672732986_3-54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17576" y="2190348"/>
            <a:ext cx="6388224" cy="425881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895307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DDEBCF"/>
            </a:gs>
            <a:gs pos="50000">
              <a:srgbClr val="9CB86E"/>
            </a:gs>
            <a:gs pos="100000">
              <a:srgbClr val="156B13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683568" y="620688"/>
            <a:ext cx="6840760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200" b="1" dirty="0" smtClean="0">
                <a:latin typeface="Monotype Corsiva" pitchFamily="66" charset="0"/>
              </a:rPr>
              <a:t>       </a:t>
            </a:r>
            <a:r>
              <a:rPr lang="ru-RU" sz="2400" b="1" dirty="0" smtClean="0">
                <a:latin typeface="Monotype Corsiva" pitchFamily="66" charset="0"/>
              </a:rPr>
              <a:t>Образ </a:t>
            </a:r>
            <a:r>
              <a:rPr lang="ru-RU" sz="2400" b="1" dirty="0">
                <a:latin typeface="Monotype Corsiva" pitchFamily="66" charset="0"/>
              </a:rPr>
              <a:t>– пейзаж позволил нам говорить не просто об удивительно красивой природе, но и </a:t>
            </a:r>
            <a:r>
              <a:rPr lang="ru-RU" sz="2400" b="1" dirty="0" smtClean="0">
                <a:latin typeface="Monotype Corsiva" pitchFamily="66" charset="0"/>
              </a:rPr>
              <a:t>о </a:t>
            </a:r>
            <a:r>
              <a:rPr lang="ru-RU" sz="2400" b="1" dirty="0">
                <a:latin typeface="Monotype Corsiva" pitchFamily="66" charset="0"/>
              </a:rPr>
              <a:t>человеческих чувствах, о человеческих переживаниях. </a:t>
            </a:r>
            <a:endParaRPr lang="ru-RU" sz="2400" b="1" dirty="0" smtClean="0">
              <a:latin typeface="Monotype Corsiva" pitchFamily="66" charset="0"/>
            </a:endParaRPr>
          </a:p>
          <a:p>
            <a:r>
              <a:rPr lang="ru-RU" sz="2400" b="1" dirty="0" smtClean="0">
                <a:latin typeface="Monotype Corsiva" pitchFamily="66" charset="0"/>
              </a:rPr>
              <a:t>       Значит </a:t>
            </a:r>
            <a:r>
              <a:rPr lang="ru-RU" sz="2400" b="1" dirty="0">
                <a:latin typeface="Monotype Corsiva" pitchFamily="66" charset="0"/>
              </a:rPr>
              <a:t>образ – пейзаж – это мир человеческих чувств, эмоций, переживаний.</a:t>
            </a:r>
            <a:endParaRPr lang="ru-RU" sz="2400" dirty="0">
              <a:latin typeface="Monotype Corsiva" pitchFamily="66" charset="0"/>
            </a:endParaRPr>
          </a:p>
        </p:txBody>
      </p:sp>
      <p:pic>
        <p:nvPicPr>
          <p:cNvPr id="17410" name="Picture 2" descr="C:\Users\Admin\Desktop\Педагог города УРОК\h-33599.gif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27784" y="2564904"/>
            <a:ext cx="5643875" cy="382821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431892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DDEBCF"/>
            </a:gs>
            <a:gs pos="50000">
              <a:srgbClr val="9CB86E"/>
            </a:gs>
            <a:gs pos="100000">
              <a:srgbClr val="156B13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5648" y="260648"/>
            <a:ext cx="8642444" cy="62646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8511066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DDEBCF"/>
            </a:gs>
            <a:gs pos="50000">
              <a:srgbClr val="9CB86E"/>
            </a:gs>
            <a:gs pos="100000">
              <a:srgbClr val="156B13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971600" y="620688"/>
            <a:ext cx="7200800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200" b="1" dirty="0">
                <a:solidFill>
                  <a:srgbClr val="000099"/>
                </a:solidFill>
              </a:rPr>
              <a:t>Кто поведал нам о своем одиночестве? О ком это произведение?</a:t>
            </a:r>
          </a:p>
        </p:txBody>
      </p:sp>
      <p:pic>
        <p:nvPicPr>
          <p:cNvPr id="19458" name="Picture 2" descr="https://stihi.ru/pics/2010/04/07/230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81125" y="1924270"/>
            <a:ext cx="6381750" cy="424815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913507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DDEBCF"/>
            </a:gs>
            <a:gs pos="50000">
              <a:srgbClr val="9CB86E"/>
            </a:gs>
            <a:gs pos="100000">
              <a:srgbClr val="156B13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971600" y="620688"/>
            <a:ext cx="720080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200" b="1" dirty="0" smtClean="0">
                <a:solidFill>
                  <a:srgbClr val="000099"/>
                </a:solidFill>
              </a:rPr>
              <a:t>Михаил Юрьевич Лермонтов</a:t>
            </a:r>
            <a:endParaRPr lang="ru-RU" sz="3200" b="1" dirty="0">
              <a:solidFill>
                <a:srgbClr val="000099"/>
              </a:solidFill>
            </a:endParaRPr>
          </a:p>
        </p:txBody>
      </p:sp>
      <p:pic>
        <p:nvPicPr>
          <p:cNvPr id="18434" name="Picture 2" descr="https://stihi.ru/pics/2020/10/24/8055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2753" y="1484784"/>
            <a:ext cx="3517141" cy="4501941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289179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DDEBCF"/>
            </a:gs>
            <a:gs pos="50000">
              <a:srgbClr val="9CB86E"/>
            </a:gs>
            <a:gs pos="100000">
              <a:srgbClr val="156B13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2"/>
          <p:cNvSpPr>
            <a:spLocks noGrp="1" noChangeArrowheads="1"/>
          </p:cNvSpPr>
          <p:nvPr>
            <p:ph type="title"/>
          </p:nvPr>
        </p:nvSpPr>
        <p:spPr>
          <a:xfrm>
            <a:off x="468313" y="260350"/>
            <a:ext cx="8229600" cy="1143000"/>
          </a:xfrm>
        </p:spPr>
        <p:txBody>
          <a:bodyPr/>
          <a:lstStyle/>
          <a:p>
            <a:r>
              <a:rPr lang="ru-RU" b="1" dirty="0" smtClean="0">
                <a:solidFill>
                  <a:srgbClr val="000099"/>
                </a:solidFill>
              </a:rPr>
              <a:t>ШКАЛА УСПЕХА</a:t>
            </a:r>
          </a:p>
        </p:txBody>
      </p:sp>
      <p:sp>
        <p:nvSpPr>
          <p:cNvPr id="2457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buFontTx/>
              <a:buNone/>
            </a:pPr>
            <a:endParaRPr lang="ru-RU" dirty="0" smtClean="0"/>
          </a:p>
          <a:p>
            <a:pPr>
              <a:buFontTx/>
              <a:buNone/>
            </a:pPr>
            <a:endParaRPr lang="ru-RU" dirty="0" smtClean="0"/>
          </a:p>
          <a:p>
            <a:pPr>
              <a:buFontTx/>
              <a:buNone/>
            </a:pPr>
            <a:endParaRPr lang="ru-RU" dirty="0" smtClean="0"/>
          </a:p>
          <a:p>
            <a:pPr>
              <a:buFontTx/>
              <a:buNone/>
            </a:pPr>
            <a:endParaRPr lang="ru-RU" dirty="0" smtClean="0"/>
          </a:p>
        </p:txBody>
      </p:sp>
      <p:sp>
        <p:nvSpPr>
          <p:cNvPr id="24583" name="Text Box 7"/>
          <p:cNvSpPr txBox="1">
            <a:spLocks noChangeArrowheads="1"/>
          </p:cNvSpPr>
          <p:nvPr/>
        </p:nvSpPr>
        <p:spPr bwMode="auto">
          <a:xfrm>
            <a:off x="2051050" y="1989138"/>
            <a:ext cx="4535488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ru-RU"/>
          </a:p>
        </p:txBody>
      </p:sp>
      <p:sp>
        <p:nvSpPr>
          <p:cNvPr id="24584" name="Text Box 8"/>
          <p:cNvSpPr txBox="1">
            <a:spLocks noChangeArrowheads="1"/>
          </p:cNvSpPr>
          <p:nvPr/>
        </p:nvSpPr>
        <p:spPr bwMode="auto">
          <a:xfrm>
            <a:off x="1979712" y="1695440"/>
            <a:ext cx="6913563" cy="9541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ru-RU" sz="2800" b="1" dirty="0">
                <a:solidFill>
                  <a:srgbClr val="000099"/>
                </a:solidFill>
              </a:rPr>
              <a:t>- не доволен, </a:t>
            </a:r>
            <a:r>
              <a:rPr lang="ru-RU" sz="2800" b="1" dirty="0" smtClean="0">
                <a:solidFill>
                  <a:srgbClr val="000099"/>
                </a:solidFill>
              </a:rPr>
              <a:t>трудных моментов было много;</a:t>
            </a:r>
            <a:endParaRPr lang="ru-RU" sz="2800" b="1" dirty="0">
              <a:solidFill>
                <a:srgbClr val="000099"/>
              </a:solidFill>
            </a:endParaRPr>
          </a:p>
        </p:txBody>
      </p:sp>
      <p:sp>
        <p:nvSpPr>
          <p:cNvPr id="24585" name="Text Box 9"/>
          <p:cNvSpPr txBox="1">
            <a:spLocks noChangeArrowheads="1"/>
          </p:cNvSpPr>
          <p:nvPr/>
        </p:nvSpPr>
        <p:spPr bwMode="auto">
          <a:xfrm>
            <a:off x="1835150" y="2997200"/>
            <a:ext cx="5832475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ru-RU" sz="2800" b="1" dirty="0">
                <a:solidFill>
                  <a:srgbClr val="000099"/>
                </a:solidFill>
              </a:rPr>
              <a:t>- в</a:t>
            </a:r>
            <a:r>
              <a:rPr lang="ru-RU" sz="2800" b="1" dirty="0" smtClean="0">
                <a:solidFill>
                  <a:srgbClr val="000099"/>
                </a:solidFill>
              </a:rPr>
              <a:t>сё удалось, но не сразу;</a:t>
            </a:r>
            <a:endParaRPr lang="ru-RU" sz="2800" b="1" dirty="0">
              <a:solidFill>
                <a:srgbClr val="000099"/>
              </a:solidFill>
            </a:endParaRPr>
          </a:p>
        </p:txBody>
      </p:sp>
      <p:sp>
        <p:nvSpPr>
          <p:cNvPr id="24586" name="Text Box 10"/>
          <p:cNvSpPr txBox="1">
            <a:spLocks noChangeArrowheads="1"/>
          </p:cNvSpPr>
          <p:nvPr/>
        </p:nvSpPr>
        <p:spPr bwMode="auto">
          <a:xfrm>
            <a:off x="1820207" y="4205902"/>
            <a:ext cx="6913563" cy="9541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ru-RU" sz="2800" b="1" dirty="0">
                <a:solidFill>
                  <a:srgbClr val="000099"/>
                </a:solidFill>
              </a:rPr>
              <a:t>- </a:t>
            </a:r>
            <a:r>
              <a:rPr lang="ru-RU" sz="2800" b="1" dirty="0" smtClean="0">
                <a:solidFill>
                  <a:srgbClr val="000099"/>
                </a:solidFill>
              </a:rPr>
              <a:t>нравилось, как работал (а), у меня всё получилось.</a:t>
            </a:r>
            <a:endParaRPr lang="ru-RU" sz="2800" b="1" dirty="0">
              <a:solidFill>
                <a:srgbClr val="000099"/>
              </a:solidFill>
            </a:endParaRPr>
          </a:p>
        </p:txBody>
      </p:sp>
      <p:pic>
        <p:nvPicPr>
          <p:cNvPr id="14337" name="Picture 1" descr="C:\Users\Admin\Desktop\Педагог города УРОК\1685276725_polinka-top-p-zlaya-tuchka-kartinka-dlya-detei-vkontakte-65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1598074"/>
            <a:ext cx="1079574" cy="10579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38" name="Picture 2" descr="C:\Users\Admin\Desktop\Педагог города УРОК\2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2860601"/>
            <a:ext cx="1013978" cy="10139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39" name="Picture 3" descr="C:\Users\Admin\Desktop\Педагог города УРОК\06c629dce266d5623b57325281ef9f4a.jpe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2685" y="4205902"/>
            <a:ext cx="1138091" cy="8533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921584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7" dur="1000"/>
                                        <p:tgtEl>
                                          <p:spTgt spid="245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0" dur="1000"/>
                                        <p:tgtEl>
                                          <p:spTgt spid="245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3" dur="1000"/>
                                        <p:tgtEl>
                                          <p:spTgt spid="245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584" grpId="0"/>
      <p:bldP spid="24585" grpId="0"/>
      <p:bldP spid="24586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DDEBCF"/>
            </a:gs>
            <a:gs pos="50000">
              <a:srgbClr val="9CB86E"/>
            </a:gs>
            <a:gs pos="100000">
              <a:srgbClr val="156B13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23528" y="1340768"/>
            <a:ext cx="8280920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/>
            <a:r>
              <a:rPr lang="ru-RU" sz="3200" dirty="0">
                <a:latin typeface="Bahnschrift SemiLight Condensed" pitchFamily="34" charset="0"/>
              </a:rPr>
              <a:t>1.Выучите стихотворение «Утес» наизусть.</a:t>
            </a:r>
          </a:p>
          <a:p>
            <a:pPr fontAlgn="base"/>
            <a:r>
              <a:rPr lang="ru-RU" sz="3200" dirty="0">
                <a:latin typeface="Bahnschrift SemiLight Condensed" pitchFamily="34" charset="0"/>
              </a:rPr>
              <a:t>2.Расскажите о стихотворении, опираясь на интеллект-карту</a:t>
            </a:r>
            <a:r>
              <a:rPr lang="ru-RU" sz="3200" dirty="0" smtClean="0">
                <a:latin typeface="Bahnschrift SemiLight Condensed" pitchFamily="34" charset="0"/>
              </a:rPr>
              <a:t>. (это ваш буклет)</a:t>
            </a:r>
            <a:endParaRPr lang="ru-RU" sz="3200" dirty="0">
              <a:latin typeface="Bahnschrift SemiLight Condensed" pitchFamily="34" charset="0"/>
            </a:endParaRPr>
          </a:p>
          <a:p>
            <a:pPr fontAlgn="base"/>
            <a:r>
              <a:rPr lang="ru-RU" sz="3200" dirty="0">
                <a:latin typeface="Bahnschrift SemiLight Condensed" pitchFamily="34" charset="0"/>
              </a:rPr>
              <a:t>По желанию:</a:t>
            </a:r>
          </a:p>
          <a:p>
            <a:pPr fontAlgn="base"/>
            <a:r>
              <a:rPr lang="ru-RU" sz="3200" dirty="0">
                <a:latin typeface="Bahnschrift SemiLight Condensed" pitchFamily="34" charset="0"/>
              </a:rPr>
              <a:t>- нарисуйте свою иллюстрацию к стихотворению (есть место в буклете)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1187624" y="417438"/>
            <a:ext cx="6950109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cap="none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83000"/>
                        <a:shade val="100000"/>
                        <a:satMod val="200000"/>
                      </a:schemeClr>
                    </a:gs>
                    <a:gs pos="75000">
                      <a:schemeClr val="accent1">
                        <a:tint val="100000"/>
                        <a:shade val="50000"/>
                        <a:satMod val="150000"/>
                      </a:schemeClr>
                    </a:gs>
                  </a:gsLst>
                  <a:lin ang="540000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</a:rPr>
              <a:t>Домашнее задание:</a:t>
            </a:r>
            <a:endParaRPr lang="ru-RU" sz="5400" b="1" cap="none" spc="300" dirty="0">
              <a:ln w="11430" cmpd="sng">
                <a:solidFill>
                  <a:schemeClr val="accent1">
                    <a:tint val="10000"/>
                  </a:schemeClr>
                </a:solidFill>
                <a:prstDash val="solid"/>
                <a:miter lim="800000"/>
              </a:ln>
              <a:gradFill>
                <a:gsLst>
                  <a:gs pos="10000">
                    <a:schemeClr val="accent1">
                      <a:tint val="83000"/>
                      <a:shade val="100000"/>
                      <a:satMod val="200000"/>
                    </a:schemeClr>
                  </a:gs>
                  <a:gs pos="75000">
                    <a:schemeClr val="accent1">
                      <a:tint val="100000"/>
                      <a:shade val="50000"/>
                      <a:satMod val="150000"/>
                    </a:schemeClr>
                  </a:gs>
                </a:gsLst>
                <a:lin ang="5400000"/>
              </a:gradFill>
              <a:effectLst>
                <a:glow rad="45500">
                  <a:schemeClr val="accent1">
                    <a:satMod val="220000"/>
                    <a:alpha val="35000"/>
                  </a:schemeClr>
                </a:glo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00111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DDEBCF"/>
            </a:gs>
            <a:gs pos="50000">
              <a:srgbClr val="9CB86E"/>
            </a:gs>
            <a:gs pos="100000">
              <a:srgbClr val="156B13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fs.znanio.ru/d5af0e/eb/0a/a2ed5ab942f9e0e7abae82344455e4d009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692696"/>
            <a:ext cx="7347353" cy="55200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161041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DDEBCF"/>
            </a:gs>
            <a:gs pos="50000">
              <a:srgbClr val="9CB86E"/>
            </a:gs>
            <a:gs pos="100000">
              <a:srgbClr val="156B13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0082" y="137948"/>
            <a:ext cx="8784406" cy="64594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8434868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DDEBCF"/>
            </a:gs>
            <a:gs pos="50000">
              <a:srgbClr val="9CB86E"/>
            </a:gs>
            <a:gs pos="100000">
              <a:srgbClr val="156B13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Табличка 8"/>
          <p:cNvSpPr/>
          <p:nvPr/>
        </p:nvSpPr>
        <p:spPr>
          <a:xfrm>
            <a:off x="228600" y="304800"/>
            <a:ext cx="8686800" cy="6324600"/>
          </a:xfrm>
          <a:prstGeom prst="plaque">
            <a:avLst>
              <a:gd name="adj" fmla="val 11607"/>
            </a:avLst>
          </a:prstGeom>
          <a:blipFill>
            <a:blip r:embed="rId2"/>
            <a:stretch>
              <a:fillRect/>
            </a:stretch>
          </a:blipFill>
          <a:scene3d>
            <a:camera prst="orthographicFront"/>
            <a:lightRig rig="threePt" dir="t"/>
          </a:scene3d>
          <a:sp3d>
            <a:bevelT w="139700" h="139700" prst="divo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4" name="Прямоугольник 3"/>
          <p:cNvSpPr/>
          <p:nvPr/>
        </p:nvSpPr>
        <p:spPr>
          <a:xfrm>
            <a:off x="1447800" y="990600"/>
            <a:ext cx="6324600" cy="1569660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4800" b="1" i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Book Antiqua" pitchFamily="18" charset="0"/>
              </a:rPr>
              <a:t>Михаил Юрьевич Лермонтов</a:t>
            </a:r>
            <a:endParaRPr lang="ru-RU" sz="4800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latin typeface="+mn-lt"/>
            </a:endParaRPr>
          </a:p>
        </p:txBody>
      </p:sp>
      <p:pic>
        <p:nvPicPr>
          <p:cNvPr id="2050" name="Picture 2" descr="Биография М.Ю.Лермонтова - Классика - Стихи на все времена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24633" y="2852936"/>
            <a:ext cx="2086430" cy="232563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57049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DDEBCF"/>
            </a:gs>
            <a:gs pos="50000">
              <a:srgbClr val="9CB86E"/>
            </a:gs>
            <a:gs pos="100000">
              <a:srgbClr val="156B13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Табличка 8"/>
          <p:cNvSpPr/>
          <p:nvPr/>
        </p:nvSpPr>
        <p:spPr>
          <a:xfrm>
            <a:off x="266767" y="260648"/>
            <a:ext cx="8686800" cy="6324600"/>
          </a:xfrm>
          <a:prstGeom prst="plaque">
            <a:avLst>
              <a:gd name="adj" fmla="val 11607"/>
            </a:avLst>
          </a:prstGeom>
          <a:blipFill>
            <a:blip r:embed="rId2"/>
            <a:stretch>
              <a:fillRect/>
            </a:stretch>
          </a:blipFill>
          <a:scene3d>
            <a:camera prst="orthographicFront"/>
            <a:lightRig rig="threePt" dir="t"/>
          </a:scene3d>
          <a:sp3d>
            <a:bevelT w="139700" h="139700" prst="divo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4400" b="1" i="1" dirty="0" smtClean="0">
              <a:solidFill>
                <a:srgbClr val="000099"/>
              </a:solidFill>
              <a:latin typeface="Monotype Corsiva" pitchFamily="66" charset="0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4400" b="1" i="1" dirty="0">
              <a:solidFill>
                <a:srgbClr val="000099"/>
              </a:solidFill>
              <a:latin typeface="Monotype Corsiva" pitchFamily="66" charset="0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4400" b="1" i="1" dirty="0" smtClean="0">
              <a:solidFill>
                <a:srgbClr val="000099"/>
              </a:solidFill>
              <a:latin typeface="Monotype Corsiva" pitchFamily="66" charset="0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4400" b="1" i="1" dirty="0">
                <a:solidFill>
                  <a:srgbClr val="000099"/>
                </a:solidFill>
                <a:latin typeface="Monotype Corsiva" pitchFamily="66" charset="0"/>
              </a:rPr>
              <a:t> </a:t>
            </a:r>
            <a:r>
              <a:rPr lang="ru-RU" sz="4400" b="1" i="1" dirty="0" smtClean="0">
                <a:solidFill>
                  <a:srgbClr val="000099"/>
                </a:solidFill>
                <a:latin typeface="Monotype Corsiva" pitchFamily="66" charset="0"/>
              </a:rPr>
              <a:t>     </a:t>
            </a:r>
            <a:endParaRPr lang="ru-RU" sz="4400" b="1" i="1" dirty="0">
              <a:solidFill>
                <a:srgbClr val="000099"/>
              </a:solidFill>
              <a:latin typeface="Monotype Corsiva" pitchFamily="66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1331640" y="1052736"/>
            <a:ext cx="6324600" cy="3785652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4800" b="1" i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Book Antiqua" pitchFamily="18" charset="0"/>
              </a:rPr>
              <a:t>Михаил Юрьевич Лермонтов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4800" b="1" i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latin typeface="Book Antiqua" pitchFamily="18" charset="0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4800" b="1" i="1" dirty="0" smtClean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latin typeface="Book Antiqua" pitchFamily="18" charset="0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4800" b="1" i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000099"/>
                </a:solidFill>
                <a:latin typeface="Book Antiqua" pitchFamily="18" charset="0"/>
              </a:rPr>
              <a:t>«Утёс» </a:t>
            </a:r>
            <a:endParaRPr lang="ru-RU" sz="4800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solidFill>
                <a:srgbClr val="000099"/>
              </a:solidFill>
            </a:endParaRPr>
          </a:p>
        </p:txBody>
      </p:sp>
      <p:pic>
        <p:nvPicPr>
          <p:cNvPr id="2050" name="Picture 2" descr="Биография М.Ю.Лермонтова - Классика - Стихи на все времена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8064" y="2852936"/>
            <a:ext cx="2086430" cy="232563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758617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DDEBCF"/>
            </a:gs>
            <a:gs pos="50000">
              <a:srgbClr val="9CB86E"/>
            </a:gs>
            <a:gs pos="100000">
              <a:srgbClr val="156B13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ttps://avatars.mds.yandex.net/get-music-misc/69699/track.64905852.kb26ih13.og/m1000x1000?webp=false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118729"/>
            <a:ext cx="6516216" cy="65162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5475312" y="692696"/>
            <a:ext cx="3671900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i="1" dirty="0">
                <a:solidFill>
                  <a:schemeClr val="bg1"/>
                </a:solidFill>
              </a:rPr>
              <a:t>Как страшно жи</a:t>
            </a:r>
            <a:r>
              <a:rPr lang="ru-RU" b="1" i="1" dirty="0"/>
              <a:t>зни сей оковы</a:t>
            </a:r>
            <a:r>
              <a:rPr lang="ru-RU" b="1" i="1" dirty="0">
                <a:solidFill>
                  <a:schemeClr val="bg1"/>
                </a:solidFill>
              </a:rPr>
              <a:t/>
            </a:r>
            <a:br>
              <a:rPr lang="ru-RU" b="1" i="1" dirty="0">
                <a:solidFill>
                  <a:schemeClr val="bg1"/>
                </a:solidFill>
              </a:rPr>
            </a:br>
            <a:r>
              <a:rPr lang="ru-RU" b="1" i="1" dirty="0">
                <a:solidFill>
                  <a:schemeClr val="bg1"/>
                </a:solidFill>
              </a:rPr>
              <a:t>Нам в одиночест</a:t>
            </a:r>
            <a:r>
              <a:rPr lang="ru-RU" b="1" i="1" dirty="0"/>
              <a:t>ве влачить,</a:t>
            </a:r>
            <a:r>
              <a:rPr lang="ru-RU" b="1" i="1" dirty="0">
                <a:solidFill>
                  <a:schemeClr val="bg1"/>
                </a:solidFill>
              </a:rPr>
              <a:t/>
            </a:r>
            <a:br>
              <a:rPr lang="ru-RU" b="1" i="1" dirty="0">
                <a:solidFill>
                  <a:schemeClr val="bg1"/>
                </a:solidFill>
              </a:rPr>
            </a:br>
            <a:r>
              <a:rPr lang="ru-RU" b="1" i="1" dirty="0">
                <a:solidFill>
                  <a:schemeClr val="bg1"/>
                </a:solidFill>
              </a:rPr>
              <a:t>Делить веселье </a:t>
            </a:r>
            <a:r>
              <a:rPr lang="ru-RU" b="1" i="1" dirty="0"/>
              <a:t>все готовы –</a:t>
            </a:r>
            <a:r>
              <a:rPr lang="ru-RU" b="1" i="1" dirty="0">
                <a:solidFill>
                  <a:schemeClr val="bg1"/>
                </a:solidFill>
              </a:rPr>
              <a:t/>
            </a:r>
            <a:br>
              <a:rPr lang="ru-RU" b="1" i="1" dirty="0">
                <a:solidFill>
                  <a:schemeClr val="bg1"/>
                </a:solidFill>
              </a:rPr>
            </a:br>
            <a:r>
              <a:rPr lang="ru-RU" b="1" i="1" dirty="0">
                <a:solidFill>
                  <a:schemeClr val="bg1"/>
                </a:solidFill>
              </a:rPr>
              <a:t>Никто не хочет </a:t>
            </a:r>
            <a:r>
              <a:rPr lang="ru-RU" b="1" i="1" dirty="0"/>
              <a:t>грусть делить</a:t>
            </a:r>
            <a:r>
              <a:rPr lang="ru-RU" b="1" i="1" dirty="0" smtClean="0"/>
              <a:t>…</a:t>
            </a:r>
          </a:p>
          <a:p>
            <a:r>
              <a:rPr lang="ru-RU" b="1" i="1" dirty="0">
                <a:solidFill>
                  <a:schemeClr val="bg1"/>
                </a:solidFill>
              </a:rPr>
              <a:t/>
            </a:r>
            <a:br>
              <a:rPr lang="ru-RU" b="1" i="1" dirty="0">
                <a:solidFill>
                  <a:schemeClr val="bg1"/>
                </a:solidFill>
              </a:rPr>
            </a:br>
            <a:r>
              <a:rPr lang="ru-RU" dirty="0">
                <a:solidFill>
                  <a:schemeClr val="bg1"/>
                </a:solidFill>
              </a:rPr>
              <a:t>(«Одиночество» </a:t>
            </a:r>
            <a:r>
              <a:rPr lang="ru-RU" dirty="0" err="1">
                <a:solidFill>
                  <a:schemeClr val="bg1"/>
                </a:solidFill>
              </a:rPr>
              <a:t>М.Ю.Лермонтов</a:t>
            </a:r>
            <a:r>
              <a:rPr lang="ru-RU" dirty="0">
                <a:solidFill>
                  <a:schemeClr val="bg1"/>
                </a:solidFill>
              </a:rPr>
              <a:t>)</a:t>
            </a:r>
            <a:r>
              <a:rPr lang="ru-RU" b="1" dirty="0">
                <a:solidFill>
                  <a:schemeClr val="bg1"/>
                </a:solidFill>
              </a:rPr>
              <a:t> </a:t>
            </a:r>
            <a:endParaRPr lang="ru-RU" dirty="0">
              <a:solidFill>
                <a:schemeClr val="bg1"/>
              </a:solidFill>
            </a:endParaRPr>
          </a:p>
        </p:txBody>
      </p:sp>
      <p:pic>
        <p:nvPicPr>
          <p:cNvPr id="3" name="эпиграф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596336" y="573325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23103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01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DDEBCF"/>
            </a:gs>
            <a:gs pos="50000">
              <a:srgbClr val="9CB86E"/>
            </a:gs>
            <a:gs pos="100000">
              <a:srgbClr val="156B13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ttps://avatars.mds.yandex.net/get-music-misc/69699/track.64905852.kb26ih13.og/m1000x1000?webp=fals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118729"/>
            <a:ext cx="6516216" cy="65162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5475312" y="692696"/>
            <a:ext cx="3671900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i="1" dirty="0">
                <a:solidFill>
                  <a:schemeClr val="bg1"/>
                </a:solidFill>
              </a:rPr>
              <a:t>Как страшно жи</a:t>
            </a:r>
            <a:r>
              <a:rPr lang="ru-RU" b="1" i="1" dirty="0"/>
              <a:t>зни сей оковы</a:t>
            </a:r>
            <a:r>
              <a:rPr lang="ru-RU" b="1" i="1" dirty="0">
                <a:solidFill>
                  <a:schemeClr val="bg1"/>
                </a:solidFill>
              </a:rPr>
              <a:t/>
            </a:r>
            <a:br>
              <a:rPr lang="ru-RU" b="1" i="1" dirty="0">
                <a:solidFill>
                  <a:schemeClr val="bg1"/>
                </a:solidFill>
              </a:rPr>
            </a:br>
            <a:r>
              <a:rPr lang="ru-RU" b="1" i="1" dirty="0">
                <a:solidFill>
                  <a:schemeClr val="bg1"/>
                </a:solidFill>
              </a:rPr>
              <a:t>Нам в одиночест</a:t>
            </a:r>
            <a:r>
              <a:rPr lang="ru-RU" b="1" i="1" dirty="0"/>
              <a:t>ве влачить,</a:t>
            </a:r>
            <a:r>
              <a:rPr lang="ru-RU" b="1" i="1" dirty="0">
                <a:solidFill>
                  <a:schemeClr val="bg1"/>
                </a:solidFill>
              </a:rPr>
              <a:t/>
            </a:r>
            <a:br>
              <a:rPr lang="ru-RU" b="1" i="1" dirty="0">
                <a:solidFill>
                  <a:schemeClr val="bg1"/>
                </a:solidFill>
              </a:rPr>
            </a:br>
            <a:r>
              <a:rPr lang="ru-RU" b="1" i="1" dirty="0">
                <a:solidFill>
                  <a:schemeClr val="bg1"/>
                </a:solidFill>
              </a:rPr>
              <a:t>Делить веселье </a:t>
            </a:r>
            <a:r>
              <a:rPr lang="ru-RU" b="1" i="1" dirty="0"/>
              <a:t>все готовы –</a:t>
            </a:r>
            <a:r>
              <a:rPr lang="ru-RU" b="1" i="1" dirty="0">
                <a:solidFill>
                  <a:schemeClr val="bg1"/>
                </a:solidFill>
              </a:rPr>
              <a:t/>
            </a:r>
            <a:br>
              <a:rPr lang="ru-RU" b="1" i="1" dirty="0">
                <a:solidFill>
                  <a:schemeClr val="bg1"/>
                </a:solidFill>
              </a:rPr>
            </a:br>
            <a:r>
              <a:rPr lang="ru-RU" b="1" i="1" dirty="0">
                <a:solidFill>
                  <a:schemeClr val="bg1"/>
                </a:solidFill>
              </a:rPr>
              <a:t>Никто не хочет </a:t>
            </a:r>
            <a:r>
              <a:rPr lang="ru-RU" b="1" i="1" dirty="0"/>
              <a:t>грусть делить</a:t>
            </a:r>
            <a:r>
              <a:rPr lang="ru-RU" b="1" i="1" dirty="0" smtClean="0"/>
              <a:t>…</a:t>
            </a:r>
          </a:p>
          <a:p>
            <a:r>
              <a:rPr lang="ru-RU" b="1" i="1" dirty="0">
                <a:solidFill>
                  <a:schemeClr val="bg1"/>
                </a:solidFill>
              </a:rPr>
              <a:t/>
            </a:r>
            <a:br>
              <a:rPr lang="ru-RU" b="1" i="1" dirty="0">
                <a:solidFill>
                  <a:schemeClr val="bg1"/>
                </a:solidFill>
              </a:rPr>
            </a:br>
            <a:r>
              <a:rPr lang="ru-RU" dirty="0">
                <a:solidFill>
                  <a:schemeClr val="bg1"/>
                </a:solidFill>
              </a:rPr>
              <a:t>(«Одиночество» </a:t>
            </a:r>
            <a:r>
              <a:rPr lang="ru-RU" dirty="0" err="1">
                <a:solidFill>
                  <a:schemeClr val="bg1"/>
                </a:solidFill>
              </a:rPr>
              <a:t>М.Ю.Лермонтов</a:t>
            </a:r>
            <a:r>
              <a:rPr lang="ru-RU" dirty="0">
                <a:solidFill>
                  <a:schemeClr val="bg1"/>
                </a:solidFill>
              </a:rPr>
              <a:t>)</a:t>
            </a:r>
            <a:r>
              <a:rPr lang="ru-RU" b="1" dirty="0">
                <a:solidFill>
                  <a:schemeClr val="bg1"/>
                </a:solidFill>
              </a:rPr>
              <a:t> </a:t>
            </a:r>
            <a:endParaRPr lang="ru-RU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010913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DDEBCF"/>
            </a:gs>
            <a:gs pos="50000">
              <a:srgbClr val="9CB86E"/>
            </a:gs>
            <a:gs pos="100000">
              <a:srgbClr val="156B13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https://illustrators.ru/uploads/illustration/image/660002/660002_original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208070"/>
            <a:ext cx="8696950" cy="62270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1259632" y="692696"/>
            <a:ext cx="669674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</a:t>
            </a:r>
            <a:r>
              <a:rPr lang="ru-RU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путь за сокровищами лермонтовского слова.</a:t>
            </a:r>
          </a:p>
        </p:txBody>
      </p:sp>
    </p:spTree>
    <p:extLst>
      <p:ext uri="{BB962C8B-B14F-4D97-AF65-F5344CB8AC3E}">
        <p14:creationId xmlns:p14="http://schemas.microsoft.com/office/powerpoint/2010/main" val="40435078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DDEBCF"/>
            </a:gs>
            <a:gs pos="50000">
              <a:srgbClr val="9CB86E"/>
            </a:gs>
            <a:gs pos="100000">
              <a:srgbClr val="156B13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476672"/>
            <a:ext cx="8560512" cy="56886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2" descr="Биография М.Ю.Лермонтова - Классика - Стихи на все времена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416242">
            <a:off x="6693689" y="2492896"/>
            <a:ext cx="2086430" cy="232563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videoplayback (audio-extractor.net).mp3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3918.7412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39552" y="602128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2636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169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98113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466</TotalTime>
  <Words>274</Words>
  <Application>Microsoft Office PowerPoint</Application>
  <PresentationFormat>Экран (4:3)</PresentationFormat>
  <Paragraphs>60</Paragraphs>
  <Slides>24</Slides>
  <Notes>0</Notes>
  <HiddenSlides>0</HiddenSlides>
  <MMClips>2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24</vt:i4>
      </vt:variant>
    </vt:vector>
  </HeadingPairs>
  <TitlesOfParts>
    <vt:vector size="25" baseType="lpstr"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Исследовательская работа </vt:lpstr>
      <vt:lpstr>Презентация PowerPoint</vt:lpstr>
      <vt:lpstr>Тучка – какая она? Что мы о ней знаем?</vt:lpstr>
      <vt:lpstr>Тучка – какая она? Что мы о ней знаем?</vt:lpstr>
      <vt:lpstr>Утёс – какой он? Что мы о нём знаем?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ШКАЛА УСПЕХА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Admin</dc:creator>
  <cp:lastModifiedBy>Admin</cp:lastModifiedBy>
  <cp:revision>33</cp:revision>
  <dcterms:created xsi:type="dcterms:W3CDTF">2023-11-10T11:09:06Z</dcterms:created>
  <dcterms:modified xsi:type="dcterms:W3CDTF">2023-11-12T02:28:14Z</dcterms:modified>
</cp:coreProperties>
</file>